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entation.xml" ContentType="application/vnd.openxmlformats-officedocument.presentationml.presentation.main+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3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23" r:id="rId2"/>
    <p:sldMasterId id="2147484237" r:id="rId3"/>
  </p:sldMasterIdLst>
  <p:notesMasterIdLst>
    <p:notesMasterId r:id="rId98"/>
  </p:notesMasterIdLst>
  <p:sldIdLst>
    <p:sldId id="258" r:id="rId4"/>
    <p:sldId id="435" r:id="rId5"/>
    <p:sldId id="375" r:id="rId6"/>
    <p:sldId id="439" r:id="rId7"/>
    <p:sldId id="390" r:id="rId8"/>
    <p:sldId id="403" r:id="rId9"/>
    <p:sldId id="404" r:id="rId10"/>
    <p:sldId id="442" r:id="rId11"/>
    <p:sldId id="405" r:id="rId12"/>
    <p:sldId id="420" r:id="rId13"/>
    <p:sldId id="314" r:id="rId14"/>
    <p:sldId id="454" r:id="rId15"/>
    <p:sldId id="316" r:id="rId16"/>
    <p:sldId id="453" r:id="rId17"/>
    <p:sldId id="408" r:id="rId18"/>
    <p:sldId id="419" r:id="rId19"/>
    <p:sldId id="409" r:id="rId20"/>
    <p:sldId id="318" r:id="rId21"/>
    <p:sldId id="319" r:id="rId22"/>
    <p:sldId id="320" r:id="rId23"/>
    <p:sldId id="321" r:id="rId24"/>
    <p:sldId id="322" r:id="rId25"/>
    <p:sldId id="396" r:id="rId26"/>
    <p:sldId id="400" r:id="rId27"/>
    <p:sldId id="397" r:id="rId28"/>
    <p:sldId id="401" r:id="rId29"/>
    <p:sldId id="398" r:id="rId30"/>
    <p:sldId id="402" r:id="rId31"/>
    <p:sldId id="323" r:id="rId32"/>
    <p:sldId id="325" r:id="rId33"/>
    <p:sldId id="326" r:id="rId34"/>
    <p:sldId id="327" r:id="rId35"/>
    <p:sldId id="377" r:id="rId36"/>
    <p:sldId id="421" r:id="rId37"/>
    <p:sldId id="448" r:id="rId38"/>
    <p:sldId id="330" r:id="rId39"/>
    <p:sldId id="410" r:id="rId40"/>
    <p:sldId id="411" r:id="rId41"/>
    <p:sldId id="412" r:id="rId42"/>
    <p:sldId id="443" r:id="rId43"/>
    <p:sldId id="335" r:id="rId44"/>
    <p:sldId id="336" r:id="rId45"/>
    <p:sldId id="413" r:id="rId46"/>
    <p:sldId id="337" r:id="rId47"/>
    <p:sldId id="338" r:id="rId48"/>
    <p:sldId id="339" r:id="rId49"/>
    <p:sldId id="378" r:id="rId50"/>
    <p:sldId id="342" r:id="rId51"/>
    <p:sldId id="341" r:id="rId52"/>
    <p:sldId id="414" r:id="rId53"/>
    <p:sldId id="380" r:id="rId54"/>
    <p:sldId id="343" r:id="rId55"/>
    <p:sldId id="440" r:id="rId56"/>
    <p:sldId id="415" r:id="rId57"/>
    <p:sldId id="344" r:id="rId58"/>
    <p:sldId id="346" r:id="rId59"/>
    <p:sldId id="417" r:id="rId60"/>
    <p:sldId id="423" r:id="rId61"/>
    <p:sldId id="426" r:id="rId62"/>
    <p:sldId id="427" r:id="rId63"/>
    <p:sldId id="472" r:id="rId64"/>
    <p:sldId id="473" r:id="rId65"/>
    <p:sldId id="429" r:id="rId66"/>
    <p:sldId id="444" r:id="rId67"/>
    <p:sldId id="471" r:id="rId68"/>
    <p:sldId id="430" r:id="rId69"/>
    <p:sldId id="418" r:id="rId70"/>
    <p:sldId id="349" r:id="rId71"/>
    <p:sldId id="437" r:id="rId72"/>
    <p:sldId id="352" r:id="rId73"/>
    <p:sldId id="441" r:id="rId74"/>
    <p:sldId id="436" r:id="rId75"/>
    <p:sldId id="353" r:id="rId76"/>
    <p:sldId id="355" r:id="rId77"/>
    <p:sldId id="356" r:id="rId78"/>
    <p:sldId id="383" r:id="rId79"/>
    <p:sldId id="384" r:id="rId80"/>
    <p:sldId id="358" r:id="rId81"/>
    <p:sldId id="438" r:id="rId82"/>
    <p:sldId id="455" r:id="rId83"/>
    <p:sldId id="363" r:id="rId84"/>
    <p:sldId id="357" r:id="rId85"/>
    <p:sldId id="365" r:id="rId86"/>
    <p:sldId id="359" r:id="rId87"/>
    <p:sldId id="360" r:id="rId88"/>
    <p:sldId id="361" r:id="rId89"/>
    <p:sldId id="364" r:id="rId90"/>
    <p:sldId id="371" r:id="rId91"/>
    <p:sldId id="391" r:id="rId92"/>
    <p:sldId id="372" r:id="rId93"/>
    <p:sldId id="370" r:id="rId94"/>
    <p:sldId id="446" r:id="rId95"/>
    <p:sldId id="373" r:id="rId96"/>
    <p:sldId id="393" r:id="rId97"/>
  </p:sldIdLst>
  <p:sldSz cx="9144000" cy="6858000" type="screen4x3"/>
  <p:notesSz cx="6797675" cy="9872663"/>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24"/>
    <a:srgbClr val="CC3300"/>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8" autoAdjust="0"/>
    <p:restoredTop sz="83099" autoAdjust="0"/>
  </p:normalViewPr>
  <p:slideViewPr>
    <p:cSldViewPr>
      <p:cViewPr varScale="1">
        <p:scale>
          <a:sx n="92" d="100"/>
          <a:sy n="92" d="100"/>
        </p:scale>
        <p:origin x="26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ustomXml" Target="../customXml/item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AE8262D-E182-414B-9BCE-8D5D38510802}"/>
              </a:ext>
            </a:extLst>
          </p:cNvPr>
          <p:cNvSpPr>
            <a:spLocks noGrp="1"/>
          </p:cNvSpPr>
          <p:nvPr>
            <p:ph type="hdr" sz="quarter"/>
          </p:nvPr>
        </p:nvSpPr>
        <p:spPr>
          <a:xfrm>
            <a:off x="0" y="0"/>
            <a:ext cx="2946400" cy="493713"/>
          </a:xfrm>
          <a:prstGeom prst="rect">
            <a:avLst/>
          </a:prstGeom>
        </p:spPr>
        <p:txBody>
          <a:bodyPr vert="horz" lIns="90708" tIns="45354" rIns="90708" bIns="45354" rtlCol="0"/>
          <a:lstStyle>
            <a:lvl1pPr algn="l" eaLnBrk="1" hangingPunct="1">
              <a:defRPr sz="1200">
                <a:latin typeface="Arial" charset="0"/>
                <a:cs typeface="Arial" charset="0"/>
              </a:defRPr>
            </a:lvl1pPr>
          </a:lstStyle>
          <a:p>
            <a:pPr>
              <a:defRPr/>
            </a:pPr>
            <a:endParaRPr lang="nl-NL"/>
          </a:p>
        </p:txBody>
      </p:sp>
      <p:sp>
        <p:nvSpPr>
          <p:cNvPr id="3" name="Tijdelijke aanduiding voor datum 2">
            <a:extLst>
              <a:ext uri="{FF2B5EF4-FFF2-40B4-BE49-F238E27FC236}">
                <a16:creationId xmlns:a16="http://schemas.microsoft.com/office/drawing/2014/main" id="{33FD1B62-A8AE-4A78-AD66-A8997D379A37}"/>
              </a:ext>
            </a:extLst>
          </p:cNvPr>
          <p:cNvSpPr>
            <a:spLocks noGrp="1"/>
          </p:cNvSpPr>
          <p:nvPr>
            <p:ph type="dt" idx="1"/>
          </p:nvPr>
        </p:nvSpPr>
        <p:spPr>
          <a:xfrm>
            <a:off x="3849688" y="0"/>
            <a:ext cx="2946400" cy="493713"/>
          </a:xfrm>
          <a:prstGeom prst="rect">
            <a:avLst/>
          </a:prstGeom>
        </p:spPr>
        <p:txBody>
          <a:bodyPr vert="horz" lIns="90708" tIns="45354" rIns="90708" bIns="45354" rtlCol="0"/>
          <a:lstStyle>
            <a:lvl1pPr algn="r" eaLnBrk="1" hangingPunct="1">
              <a:defRPr sz="1200">
                <a:latin typeface="Arial" charset="0"/>
                <a:cs typeface="Arial" charset="0"/>
              </a:defRPr>
            </a:lvl1pPr>
          </a:lstStyle>
          <a:p>
            <a:pPr>
              <a:defRPr/>
            </a:pPr>
            <a:fld id="{E285E1FD-BD86-43B8-AE64-BE6B92D74AD8}" type="datetimeFigureOut">
              <a:rPr lang="nl-NL"/>
              <a:pPr>
                <a:defRPr/>
              </a:pPr>
              <a:t>31-1-2022</a:t>
            </a:fld>
            <a:endParaRPr lang="nl-NL"/>
          </a:p>
        </p:txBody>
      </p:sp>
      <p:sp>
        <p:nvSpPr>
          <p:cNvPr id="4" name="Tijdelijke aanduiding voor dia-afbeelding 3">
            <a:extLst>
              <a:ext uri="{FF2B5EF4-FFF2-40B4-BE49-F238E27FC236}">
                <a16:creationId xmlns:a16="http://schemas.microsoft.com/office/drawing/2014/main" id="{CE3BE9DA-FB1A-480D-A9C8-283CACA618F0}"/>
              </a:ext>
            </a:extLst>
          </p:cNvPr>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0708" tIns="45354" rIns="90708" bIns="45354" rtlCol="0" anchor="ctr"/>
          <a:lstStyle/>
          <a:p>
            <a:pPr lvl="0"/>
            <a:endParaRPr lang="nl-NL" noProof="0"/>
          </a:p>
        </p:txBody>
      </p:sp>
      <p:sp>
        <p:nvSpPr>
          <p:cNvPr id="5" name="Tijdelijke aanduiding voor notities 4">
            <a:extLst>
              <a:ext uri="{FF2B5EF4-FFF2-40B4-BE49-F238E27FC236}">
                <a16:creationId xmlns:a16="http://schemas.microsoft.com/office/drawing/2014/main" id="{2AFC564A-39DB-4F5A-96C6-120052CFAE70}"/>
              </a:ext>
            </a:extLst>
          </p:cNvPr>
          <p:cNvSpPr>
            <a:spLocks noGrp="1"/>
          </p:cNvSpPr>
          <p:nvPr>
            <p:ph type="body" sz="quarter" idx="3"/>
          </p:nvPr>
        </p:nvSpPr>
        <p:spPr>
          <a:xfrm>
            <a:off x="679450" y="4689475"/>
            <a:ext cx="5438775" cy="4443413"/>
          </a:xfrm>
          <a:prstGeom prst="rect">
            <a:avLst/>
          </a:prstGeom>
        </p:spPr>
        <p:txBody>
          <a:bodyPr vert="horz" lIns="90708" tIns="45354" rIns="90708" bIns="45354"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D7EFBC13-FAAC-4D1C-B583-66AB668EF92D}"/>
              </a:ext>
            </a:extLst>
          </p:cNvPr>
          <p:cNvSpPr>
            <a:spLocks noGrp="1"/>
          </p:cNvSpPr>
          <p:nvPr>
            <p:ph type="ftr" sz="quarter" idx="4"/>
          </p:nvPr>
        </p:nvSpPr>
        <p:spPr>
          <a:xfrm>
            <a:off x="0" y="9377363"/>
            <a:ext cx="2946400" cy="493712"/>
          </a:xfrm>
          <a:prstGeom prst="rect">
            <a:avLst/>
          </a:prstGeom>
        </p:spPr>
        <p:txBody>
          <a:bodyPr vert="horz" lIns="90708" tIns="45354" rIns="90708" bIns="45354" rtlCol="0" anchor="b"/>
          <a:lstStyle>
            <a:lvl1pPr algn="l" eaLnBrk="1" hangingPunct="1">
              <a:defRPr sz="1200">
                <a:latin typeface="Arial" charset="0"/>
                <a:cs typeface="Arial" charset="0"/>
              </a:defRPr>
            </a:lvl1pPr>
          </a:lstStyle>
          <a:p>
            <a:pPr>
              <a:defRPr/>
            </a:pPr>
            <a:endParaRPr lang="nl-NL"/>
          </a:p>
        </p:txBody>
      </p:sp>
      <p:sp>
        <p:nvSpPr>
          <p:cNvPr id="7" name="Tijdelijke aanduiding voor dianummer 6">
            <a:extLst>
              <a:ext uri="{FF2B5EF4-FFF2-40B4-BE49-F238E27FC236}">
                <a16:creationId xmlns:a16="http://schemas.microsoft.com/office/drawing/2014/main" id="{ABC3D01F-3DBB-4ACB-905F-90AFD4C2EE8C}"/>
              </a:ext>
            </a:extLst>
          </p:cNvPr>
          <p:cNvSpPr>
            <a:spLocks noGrp="1"/>
          </p:cNvSpPr>
          <p:nvPr>
            <p:ph type="sldNum" sz="quarter" idx="5"/>
          </p:nvPr>
        </p:nvSpPr>
        <p:spPr>
          <a:xfrm>
            <a:off x="3849688" y="9377363"/>
            <a:ext cx="2946400" cy="493712"/>
          </a:xfrm>
          <a:prstGeom prst="rect">
            <a:avLst/>
          </a:prstGeom>
        </p:spPr>
        <p:txBody>
          <a:bodyPr vert="horz" wrap="square" lIns="90708" tIns="45354" rIns="90708" bIns="45354" numCol="1" anchor="b" anchorCtr="0" compatLnSpc="1">
            <a:prstTxWarp prst="textNoShape">
              <a:avLst/>
            </a:prstTxWarp>
          </a:bodyPr>
          <a:lstStyle>
            <a:lvl1pPr algn="r" eaLnBrk="1" hangingPunct="1">
              <a:defRPr sz="1200"/>
            </a:lvl1pPr>
          </a:lstStyle>
          <a:p>
            <a:fld id="{81D8E86B-B3E2-4636-A9BF-454BBD8F7006}"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2C613E8-AA1B-441F-892B-39A374DC56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3E9203-5E0D-4782-BA42-2D28D4477773}" type="slidenum">
              <a:rPr lang="nl-NL" altLang="en-US">
                <a:solidFill>
                  <a:srgbClr val="000000"/>
                </a:solidFill>
                <a:latin typeface="Arial" panose="020B0604020202020204" pitchFamily="34" charset="0"/>
                <a:ea typeface="MS PGothic" panose="020B0600070205080204" pitchFamily="34" charset="-128"/>
              </a:rPr>
              <a:pPr>
                <a:spcBef>
                  <a:spcPct val="0"/>
                </a:spcBef>
              </a:pPr>
              <a:t>2</a:t>
            </a:fld>
            <a:endParaRPr lang="nl-NL" altLang="en-US">
              <a:solidFill>
                <a:srgbClr val="000000"/>
              </a:solidFill>
              <a:latin typeface="Arial" panose="020B0604020202020204" pitchFamily="34" charset="0"/>
              <a:ea typeface="MS PGothic" panose="020B0600070205080204" pitchFamily="34" charset="-128"/>
            </a:endParaRPr>
          </a:p>
        </p:txBody>
      </p:sp>
      <p:sp>
        <p:nvSpPr>
          <p:cNvPr id="113667" name="Rectangle 2">
            <a:extLst>
              <a:ext uri="{FF2B5EF4-FFF2-40B4-BE49-F238E27FC236}">
                <a16:creationId xmlns:a16="http://schemas.microsoft.com/office/drawing/2014/main" id="{5BB8DAAC-BBF5-4D2E-8EBB-CADD5D6930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10819CB0-45A5-4456-8964-C01785F9E3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en-US">
                <a:latin typeface="Arial" panose="020B0604020202020204" pitchFamily="34" charset="0"/>
                <a:cs typeface="Arial" panose="020B0604020202020204" pitchFamily="34" charset="0"/>
              </a:rPr>
              <a:t>Deze dia dient er voor om eventuele belangenverstrengelingen van de spreker aan te geven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a:extLst>
              <a:ext uri="{FF2B5EF4-FFF2-40B4-BE49-F238E27FC236}">
                <a16:creationId xmlns:a16="http://schemas.microsoft.com/office/drawing/2014/main" id="{DB450516-D7C3-481E-8D9F-9A0C131C08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Tijdelijke aanduiding voor notities 2">
            <a:extLst>
              <a:ext uri="{FF2B5EF4-FFF2-40B4-BE49-F238E27FC236}">
                <a16:creationId xmlns:a16="http://schemas.microsoft.com/office/drawing/2014/main" id="{8370CBC2-AF46-4512-89A3-B1C80798C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t>De cijfers zijn afkomstig uit Hart- een vaatziekten in Nederland 2016 (Hartstichting).</a:t>
            </a:r>
          </a:p>
        </p:txBody>
      </p:sp>
      <p:sp>
        <p:nvSpPr>
          <p:cNvPr id="122884" name="Tijdelijke aanduiding voor dianummer 3">
            <a:extLst>
              <a:ext uri="{FF2B5EF4-FFF2-40B4-BE49-F238E27FC236}">
                <a16:creationId xmlns:a16="http://schemas.microsoft.com/office/drawing/2014/main" id="{BF103807-E599-44A1-B4E7-5D07E81AD0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CF49E4-D8A3-4D0A-8F5B-0E2CBD651961}" type="slidenum">
              <a:rPr lang="nl-NL" altLang="nl-NL">
                <a:ea typeface="MS PGothic" panose="020B0600070205080204" pitchFamily="34" charset="-128"/>
              </a:rPr>
              <a:pPr>
                <a:spcBef>
                  <a:spcPct val="0"/>
                </a:spcBef>
              </a:pPr>
              <a:t>11</a:t>
            </a:fld>
            <a:endParaRPr lang="nl-NL" altLang="nl-NL">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a:extLst>
              <a:ext uri="{FF2B5EF4-FFF2-40B4-BE49-F238E27FC236}">
                <a16:creationId xmlns:a16="http://schemas.microsoft.com/office/drawing/2014/main" id="{97A1E398-CB25-44D2-8D17-F6D11CB2B4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Tijdelijke aanduiding voor notities 2">
            <a:extLst>
              <a:ext uri="{FF2B5EF4-FFF2-40B4-BE49-F238E27FC236}">
                <a16:creationId xmlns:a16="http://schemas.microsoft.com/office/drawing/2014/main" id="{C4BE842E-959D-482F-910F-3E9B1F7D26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Enkele cijfers om aan te geven dat hartfalen een ziekte is met een grote impact.</a:t>
            </a:r>
          </a:p>
        </p:txBody>
      </p:sp>
      <p:sp>
        <p:nvSpPr>
          <p:cNvPr id="123908" name="Tijdelijke aanduiding voor dianummer 3">
            <a:extLst>
              <a:ext uri="{FF2B5EF4-FFF2-40B4-BE49-F238E27FC236}">
                <a16:creationId xmlns:a16="http://schemas.microsoft.com/office/drawing/2014/main" id="{09D39D0F-429C-4AA8-BB31-B3C8BDC817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839ED0-F1A2-49B9-A86E-B0B05AAEF275}" type="slidenum">
              <a:rPr lang="nl-NL" altLang="nl-NL">
                <a:ea typeface="MS PGothic" panose="020B0600070205080204" pitchFamily="34" charset="-128"/>
              </a:rPr>
              <a:pPr>
                <a:spcBef>
                  <a:spcPct val="0"/>
                </a:spcBef>
              </a:pPr>
              <a:t>12</a:t>
            </a:fld>
            <a:endParaRPr lang="nl-NL" altLang="nl-NL">
              <a:ea typeface="MS PGothic" panose="020B0600070205080204" pitchFamily="34" charset="-128"/>
            </a:endParaRPr>
          </a:p>
        </p:txBody>
      </p:sp>
    </p:spTree>
    <p:extLst>
      <p:ext uri="{BB962C8B-B14F-4D97-AF65-F5344CB8AC3E}">
        <p14:creationId xmlns:p14="http://schemas.microsoft.com/office/powerpoint/2010/main" val="240903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570BD50-38E7-446B-BE0B-05F2B3326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404AE-FEA3-4851-A256-6EC343EBEFAC}" type="slidenum">
              <a:rPr lang="nl-NL" altLang="nl-NL">
                <a:ea typeface="MS PGothic" panose="020B0600070205080204" pitchFamily="34" charset="-128"/>
              </a:rPr>
              <a:pPr>
                <a:spcBef>
                  <a:spcPct val="0"/>
                </a:spcBef>
              </a:pPr>
              <a:t>13</a:t>
            </a:fld>
            <a:endParaRPr lang="nl-NL" altLang="nl-NL">
              <a:ea typeface="MS PGothic" panose="020B0600070205080204" pitchFamily="34" charset="-128"/>
            </a:endParaRPr>
          </a:p>
        </p:txBody>
      </p:sp>
      <p:sp>
        <p:nvSpPr>
          <p:cNvPr id="124931" name="Rectangle 2">
            <a:extLst>
              <a:ext uri="{FF2B5EF4-FFF2-40B4-BE49-F238E27FC236}">
                <a16:creationId xmlns:a16="http://schemas.microsoft.com/office/drawing/2014/main" id="{EE592340-02A9-4B77-9364-22406A17F5C6}"/>
              </a:ext>
            </a:extLst>
          </p:cNvPr>
          <p:cNvSpPr>
            <a:spLocks noGrp="1" noRot="1" noChangeAspect="1" noChangeArrowheads="1" noTextEdit="1"/>
          </p:cNvSpPr>
          <p:nvPr>
            <p:ph type="sldImg"/>
          </p:nvPr>
        </p:nvSpPr>
        <p:spPr bwMode="auto">
          <a:xfrm>
            <a:off x="930275" y="741363"/>
            <a:ext cx="4933950"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F0EA6AF5-00E9-40DA-B05E-D4FD37A9C4D8}"/>
              </a:ext>
            </a:extLst>
          </p:cNvPr>
          <p:cNvSpPr>
            <a:spLocks noGrp="1" noChangeArrowheads="1"/>
          </p:cNvSpPr>
          <p:nvPr>
            <p:ph type="body" idx="1"/>
          </p:nvPr>
        </p:nvSpPr>
        <p:spPr bwMode="auto">
          <a:xfrm>
            <a:off x="908050" y="4691063"/>
            <a:ext cx="49815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Bron: CBS</a:t>
            </a:r>
            <a:br>
              <a:rPr lang="nl-NL" altLang="nl-NL"/>
            </a:br>
            <a:r>
              <a:rPr lang="nl-NL" altLang="nl-NL"/>
              <a:t>Enkele cijfers om de ernst van hartfalen te benadrukken.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207DBD9-500D-4CB8-91E2-10203375B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8F1974AF-310E-4C48-8790-BDC41C3921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Bron: CBS</a:t>
            </a:r>
          </a:p>
          <a:p>
            <a:pPr eaLnBrk="1" hangingPunct="1"/>
            <a:r>
              <a:rPr lang="nl-NL" altLang="nl-NL"/>
              <a:t>Voor vrouwen is hartfalen een belangrijkere doodsoorzaak dan een acuut hartinfarct!</a:t>
            </a:r>
          </a:p>
        </p:txBody>
      </p:sp>
    </p:spTree>
    <p:extLst>
      <p:ext uri="{BB962C8B-B14F-4D97-AF65-F5344CB8AC3E}">
        <p14:creationId xmlns:p14="http://schemas.microsoft.com/office/powerpoint/2010/main" val="150088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a:extLst>
              <a:ext uri="{FF2B5EF4-FFF2-40B4-BE49-F238E27FC236}">
                <a16:creationId xmlns:a16="http://schemas.microsoft.com/office/drawing/2014/main" id="{7C6BC053-87A5-43A3-B60F-82E9A70C5D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Tijdelijke aanduiding voor notities 2">
            <a:extLst>
              <a:ext uri="{FF2B5EF4-FFF2-40B4-BE49-F238E27FC236}">
                <a16:creationId xmlns:a16="http://schemas.microsoft.com/office/drawing/2014/main" id="{A4992BD5-3A54-439F-AEF2-31EF1509C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Samenvatting van de prognose</a:t>
            </a:r>
          </a:p>
        </p:txBody>
      </p:sp>
      <p:sp>
        <p:nvSpPr>
          <p:cNvPr id="129028" name="Tijdelijke aanduiding voor dianummer 3">
            <a:extLst>
              <a:ext uri="{FF2B5EF4-FFF2-40B4-BE49-F238E27FC236}">
                <a16:creationId xmlns:a16="http://schemas.microsoft.com/office/drawing/2014/main" id="{B45D7180-68D0-4048-B31E-BBE08A4493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2D40B6-B5B2-4562-8F29-B982B68C5CA4}" type="slidenum">
              <a:rPr lang="nl-NL" altLang="nl-NL">
                <a:latin typeface="Arial" panose="020B0604020202020204" pitchFamily="34" charset="0"/>
              </a:rPr>
              <a:pPr>
                <a:spcBef>
                  <a:spcPct val="0"/>
                </a:spcBef>
              </a:pPr>
              <a:t>15</a:t>
            </a:fld>
            <a:endParaRPr lang="nl-NL" altLang="nl-N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jdelijke aanduiding voor dia-afbeelding 1">
            <a:extLst>
              <a:ext uri="{FF2B5EF4-FFF2-40B4-BE49-F238E27FC236}">
                <a16:creationId xmlns:a16="http://schemas.microsoft.com/office/drawing/2014/main" id="{865A4767-E25F-402C-9A67-40883B759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Tijdelijke aanduiding voor notities 2">
            <a:extLst>
              <a:ext uri="{FF2B5EF4-FFF2-40B4-BE49-F238E27FC236}">
                <a16:creationId xmlns:a16="http://schemas.microsoft.com/office/drawing/2014/main" id="{A71D3526-2B18-46A7-BAD9-A3EF9B555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Een dia om (globaal) aan te geven wat de risicofactoren zijn voor een zeer slechte prognose.</a:t>
            </a:r>
          </a:p>
          <a:p>
            <a:r>
              <a:rPr lang="nl-NL" altLang="nl-NL"/>
              <a:t>Deze hoeft eker niet uitgebreid te worden toegelicht, maar is meer om een beeld te schetsen.</a:t>
            </a:r>
          </a:p>
        </p:txBody>
      </p:sp>
      <p:sp>
        <p:nvSpPr>
          <p:cNvPr id="130052" name="Tijdelijke aanduiding voor dianummer 3">
            <a:extLst>
              <a:ext uri="{FF2B5EF4-FFF2-40B4-BE49-F238E27FC236}">
                <a16:creationId xmlns:a16="http://schemas.microsoft.com/office/drawing/2014/main" id="{999D7CE4-5D05-48C3-9BCF-110196313B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4BA00-BB99-4A56-9BC0-40542642019C}" type="slidenum">
              <a:rPr lang="nl-NL" altLang="nl-NL">
                <a:latin typeface="Arial" panose="020B0604020202020204" pitchFamily="34" charset="0"/>
              </a:rPr>
              <a:pPr>
                <a:spcBef>
                  <a:spcPct val="0"/>
                </a:spcBef>
              </a:pPr>
              <a:t>16</a:t>
            </a:fld>
            <a:endParaRPr lang="nl-NL" altLang="nl-N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a:extLst>
              <a:ext uri="{FF2B5EF4-FFF2-40B4-BE49-F238E27FC236}">
                <a16:creationId xmlns:a16="http://schemas.microsoft.com/office/drawing/2014/main" id="{FD4CA53A-AA2E-4F5A-8307-11D3B82E15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Tijdelijke aanduiding voor notities 2">
            <a:extLst>
              <a:ext uri="{FF2B5EF4-FFF2-40B4-BE49-F238E27FC236}">
                <a16:creationId xmlns:a16="http://schemas.microsoft.com/office/drawing/2014/main" id="{7C5032B1-C2AA-4F0F-966D-E69A0A1AA3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31076" name="Tijdelijke aanduiding voor dianummer 3">
            <a:extLst>
              <a:ext uri="{FF2B5EF4-FFF2-40B4-BE49-F238E27FC236}">
                <a16:creationId xmlns:a16="http://schemas.microsoft.com/office/drawing/2014/main" id="{7DA9FD43-0032-4F91-9794-DDFC2AC91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80F336-DAE3-44E8-82AE-A47B56977F0E}" type="slidenum">
              <a:rPr lang="nl-NL" altLang="nl-NL">
                <a:latin typeface="Arial" panose="020B0604020202020204" pitchFamily="34" charset="0"/>
              </a:rPr>
              <a:pPr>
                <a:spcBef>
                  <a:spcPct val="0"/>
                </a:spcBef>
              </a:pPr>
              <a:t>17</a:t>
            </a:fld>
            <a:endParaRPr lang="nl-NL" altLang="nl-N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jdelijke aanduiding voor dia-afbeelding 1">
            <a:extLst>
              <a:ext uri="{FF2B5EF4-FFF2-40B4-BE49-F238E27FC236}">
                <a16:creationId xmlns:a16="http://schemas.microsoft.com/office/drawing/2014/main" id="{FAD163B7-1D5C-4398-90D9-6EC377CA4B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Tijdelijke aanduiding voor notities 2">
            <a:extLst>
              <a:ext uri="{FF2B5EF4-FFF2-40B4-BE49-F238E27FC236}">
                <a16:creationId xmlns:a16="http://schemas.microsoft.com/office/drawing/2014/main" id="{DDBE660D-12D0-4759-B644-645A456E03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Nogmaals: Bij hartfalen is er altijd sprake van een structurele of functionele afwijking van het hart.</a:t>
            </a:r>
            <a:br>
              <a:rPr lang="nl-NL" altLang="nl-NL"/>
            </a:br>
            <a:endParaRPr lang="nl-NL" altLang="nl-NL"/>
          </a:p>
        </p:txBody>
      </p:sp>
      <p:sp>
        <p:nvSpPr>
          <p:cNvPr id="132100" name="Tijdelijke aanduiding voor dianummer 3">
            <a:extLst>
              <a:ext uri="{FF2B5EF4-FFF2-40B4-BE49-F238E27FC236}">
                <a16:creationId xmlns:a16="http://schemas.microsoft.com/office/drawing/2014/main" id="{7C8F64BA-3AA7-4FF7-93FA-4EEF3DD48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5442C0-4C88-446A-A755-F729956D96A1}" type="slidenum">
              <a:rPr lang="nl-NL" altLang="nl-NL">
                <a:ea typeface="MS PGothic" panose="020B0600070205080204" pitchFamily="34" charset="-128"/>
              </a:rPr>
              <a:pPr>
                <a:spcBef>
                  <a:spcPct val="0"/>
                </a:spcBef>
              </a:pPr>
              <a:t>18</a:t>
            </a:fld>
            <a:endParaRPr lang="nl-NL" altLang="nl-NL">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a:extLst>
              <a:ext uri="{FF2B5EF4-FFF2-40B4-BE49-F238E27FC236}">
                <a16:creationId xmlns:a16="http://schemas.microsoft.com/office/drawing/2014/main" id="{A401108C-BCAC-4DCA-BB2F-C32993373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Tijdelijke aanduiding voor notities 2">
            <a:extLst>
              <a:ext uri="{FF2B5EF4-FFF2-40B4-BE49-F238E27FC236}">
                <a16:creationId xmlns:a16="http://schemas.microsoft.com/office/drawing/2014/main" id="{3D38DF92-F35A-43DF-AD03-DC0DDA68CD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Een eenvoudig plaatje als start.</a:t>
            </a:r>
          </a:p>
        </p:txBody>
      </p:sp>
      <p:sp>
        <p:nvSpPr>
          <p:cNvPr id="133124" name="Tijdelijke aanduiding voor dianummer 3">
            <a:extLst>
              <a:ext uri="{FF2B5EF4-FFF2-40B4-BE49-F238E27FC236}">
                <a16:creationId xmlns:a16="http://schemas.microsoft.com/office/drawing/2014/main" id="{4022F872-F032-4C52-920B-4DD4F68A0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152AB6-5828-4AE0-A620-5E2331452546}" type="slidenum">
              <a:rPr lang="nl-NL" altLang="nl-NL">
                <a:latin typeface="Arial" panose="020B0604020202020204" pitchFamily="34" charset="0"/>
              </a:rPr>
              <a:pPr>
                <a:spcBef>
                  <a:spcPct val="0"/>
                </a:spcBef>
              </a:pPr>
              <a:t>19</a:t>
            </a:fld>
            <a:endParaRPr lang="nl-NL" altLang="nl-N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24D58204-C7B4-4E6B-8B24-D35BA81823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E8247-3ECD-4037-9F9F-A0F712420C4A}" type="slidenum">
              <a:rPr lang="nl-NL" altLang="nl-NL">
                <a:ea typeface="MS PGothic" panose="020B0600070205080204" pitchFamily="34" charset="-128"/>
              </a:rPr>
              <a:pPr>
                <a:spcBef>
                  <a:spcPct val="0"/>
                </a:spcBef>
              </a:pPr>
              <a:t>20</a:t>
            </a:fld>
            <a:endParaRPr lang="nl-NL" altLang="nl-NL">
              <a:ea typeface="MS PGothic" panose="020B0600070205080204" pitchFamily="34" charset="-128"/>
            </a:endParaRPr>
          </a:p>
        </p:txBody>
      </p:sp>
      <p:sp>
        <p:nvSpPr>
          <p:cNvPr id="134147" name="Rectangle 2">
            <a:extLst>
              <a:ext uri="{FF2B5EF4-FFF2-40B4-BE49-F238E27FC236}">
                <a16:creationId xmlns:a16="http://schemas.microsoft.com/office/drawing/2014/main" id="{61D3C43C-B134-4190-89D1-AFB5F82367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C49CBE98-B6FA-4005-80F2-650D19DC7D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Links een verdikte, stugge hartspier waardoor in de diastole niet veel bloed in de kamers opgenomen kan worden (diastolisch hartfalen).</a:t>
            </a:r>
          </a:p>
          <a:p>
            <a:pPr eaLnBrk="1" hangingPunct="1">
              <a:spcBef>
                <a:spcPct val="0"/>
              </a:spcBef>
            </a:pPr>
            <a:r>
              <a:rPr lang="nl-NL" altLang="nl-NL"/>
              <a:t>Rechts een slappe, uitgelubberde hartspier, waardoor de kamers tijdens de systole weinig bloed kunnen wegpompen (systolisch hartfalen).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32213A46-89C0-4A35-8DE9-D08D9FA0EE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46568B-BE90-4F90-A126-554D3E3403DA}" type="slidenum">
              <a:rPr lang="nl-NL" altLang="en-US">
                <a:solidFill>
                  <a:srgbClr val="000000"/>
                </a:solidFill>
                <a:latin typeface="Arial" panose="020B0604020202020204" pitchFamily="34" charset="0"/>
                <a:ea typeface="MS PGothic" panose="020B0600070205080204" pitchFamily="34" charset="-128"/>
              </a:rPr>
              <a:pPr>
                <a:spcBef>
                  <a:spcPct val="0"/>
                </a:spcBef>
              </a:pPr>
              <a:t>3</a:t>
            </a:fld>
            <a:endParaRPr lang="nl-NL" altLang="en-US">
              <a:solidFill>
                <a:srgbClr val="000000"/>
              </a:solidFill>
              <a:latin typeface="Arial" panose="020B0604020202020204" pitchFamily="34" charset="0"/>
              <a:ea typeface="MS PGothic" panose="020B0600070205080204" pitchFamily="34" charset="-128"/>
            </a:endParaRPr>
          </a:p>
        </p:txBody>
      </p:sp>
      <p:sp>
        <p:nvSpPr>
          <p:cNvPr id="114691" name="Rectangle 2">
            <a:extLst>
              <a:ext uri="{FF2B5EF4-FFF2-40B4-BE49-F238E27FC236}">
                <a16:creationId xmlns:a16="http://schemas.microsoft.com/office/drawing/2014/main" id="{6AAB290B-0CA0-4B34-BD49-933058BA97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35F45CFC-1CA1-488D-997F-508C0E25F5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jdelijke aanduiding voor dia-afbeelding 1">
            <a:extLst>
              <a:ext uri="{FF2B5EF4-FFF2-40B4-BE49-F238E27FC236}">
                <a16:creationId xmlns:a16="http://schemas.microsoft.com/office/drawing/2014/main" id="{BB142FFB-2EB4-4C46-A386-62D7EDCFF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Tijdelijke aanduiding voor notities 2">
            <a:extLst>
              <a:ext uri="{FF2B5EF4-FFF2-40B4-BE49-F238E27FC236}">
                <a16:creationId xmlns:a16="http://schemas.microsoft.com/office/drawing/2014/main" id="{49C895E5-1202-4E22-9E03-7B849BD5E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Het essentiële begrip Ejectiefractie moet uitgebreid worden toegelicht.</a:t>
            </a:r>
          </a:p>
        </p:txBody>
      </p:sp>
      <p:sp>
        <p:nvSpPr>
          <p:cNvPr id="135172" name="Tijdelijke aanduiding voor dianummer 3">
            <a:extLst>
              <a:ext uri="{FF2B5EF4-FFF2-40B4-BE49-F238E27FC236}">
                <a16:creationId xmlns:a16="http://schemas.microsoft.com/office/drawing/2014/main" id="{D62B7097-8821-47B7-BA33-5D880700E7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C872E-CF57-4688-86DD-743ED8FCF1EA}" type="slidenum">
              <a:rPr lang="nl-NL" altLang="nl-NL">
                <a:latin typeface="Arial" panose="020B0604020202020204" pitchFamily="34" charset="0"/>
              </a:rPr>
              <a:pPr>
                <a:spcBef>
                  <a:spcPct val="0"/>
                </a:spcBef>
              </a:pPr>
              <a:t>21</a:t>
            </a:fld>
            <a:endParaRPr lang="nl-NL" altLang="nl-N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jdelijke aanduiding voor dia-afbeelding 1">
            <a:extLst>
              <a:ext uri="{FF2B5EF4-FFF2-40B4-BE49-F238E27FC236}">
                <a16:creationId xmlns:a16="http://schemas.microsoft.com/office/drawing/2014/main" id="{6345DA23-11DD-465C-8536-DC85902C57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Tijdelijke aanduiding voor notities 2">
            <a:extLst>
              <a:ext uri="{FF2B5EF4-FFF2-40B4-BE49-F238E27FC236}">
                <a16:creationId xmlns:a16="http://schemas.microsoft.com/office/drawing/2014/main" id="{BEE4E1B1-A792-4DD5-8C1F-E06ED9A810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err="1"/>
              <a:t>Introducite</a:t>
            </a:r>
            <a:r>
              <a:rPr lang="nl-NL" altLang="nl-NL" dirty="0"/>
              <a:t> van de </a:t>
            </a:r>
            <a:r>
              <a:rPr lang="nl-NL" altLang="nl-NL" dirty="0" err="1"/>
              <a:t>temren</a:t>
            </a:r>
            <a:r>
              <a:rPr lang="nl-NL" altLang="nl-NL" dirty="0"/>
              <a:t> HF-PEF en HF-REF</a:t>
            </a:r>
          </a:p>
        </p:txBody>
      </p:sp>
      <p:sp>
        <p:nvSpPr>
          <p:cNvPr id="136196" name="Tijdelijke aanduiding voor dianummer 3">
            <a:extLst>
              <a:ext uri="{FF2B5EF4-FFF2-40B4-BE49-F238E27FC236}">
                <a16:creationId xmlns:a16="http://schemas.microsoft.com/office/drawing/2014/main" id="{C452CE1D-B9E4-4DD0-B4AA-D6A33F6E94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B0B111-880E-4A92-B1CF-29F8382BD198}" type="slidenum">
              <a:rPr lang="nl-NL" altLang="nl-NL">
                <a:latin typeface="Arial" panose="020B0604020202020204" pitchFamily="34" charset="0"/>
              </a:rPr>
              <a:pPr>
                <a:spcBef>
                  <a:spcPct val="0"/>
                </a:spcBef>
              </a:pPr>
              <a:t>22</a:t>
            </a:fld>
            <a:endParaRPr lang="nl-NL" altLang="nl-N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a:extLst>
              <a:ext uri="{FF2B5EF4-FFF2-40B4-BE49-F238E27FC236}">
                <a16:creationId xmlns:a16="http://schemas.microsoft.com/office/drawing/2014/main" id="{0B7C9E7A-208C-4414-A5EF-4C50F407BD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Tijdelijke aanduiding voor notities 2">
            <a:extLst>
              <a:ext uri="{FF2B5EF4-FFF2-40B4-BE49-F238E27FC236}">
                <a16:creationId xmlns:a16="http://schemas.microsoft.com/office/drawing/2014/main" id="{54797CF8-A20F-4049-AEE2-D165EF695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Een rubber zak met gladde knikkers als metafoor teneinde de begrippen ejectiefractie, HF-REF en HF-PEF nog eens uit te leggen.</a:t>
            </a:r>
          </a:p>
        </p:txBody>
      </p:sp>
      <p:sp>
        <p:nvSpPr>
          <p:cNvPr id="137220" name="Tijdelijke aanduiding voor dianummer 3">
            <a:extLst>
              <a:ext uri="{FF2B5EF4-FFF2-40B4-BE49-F238E27FC236}">
                <a16:creationId xmlns:a16="http://schemas.microsoft.com/office/drawing/2014/main" id="{805371E0-1711-46BB-88D2-C73E3DBE6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1186E0-D208-4F1B-9668-274BE2775D37}" type="slidenum">
              <a:rPr lang="nl-NL" altLang="nl-NL"/>
              <a:pPr>
                <a:spcBef>
                  <a:spcPct val="0"/>
                </a:spcBef>
              </a:pPr>
              <a:t>23</a:t>
            </a:fld>
            <a:endParaRPr lang="nl-NL" alt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dia-afbeelding 1">
            <a:extLst>
              <a:ext uri="{FF2B5EF4-FFF2-40B4-BE49-F238E27FC236}">
                <a16:creationId xmlns:a16="http://schemas.microsoft.com/office/drawing/2014/main" id="{B30B3032-263D-4CF1-B42F-D720FD1CD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Tijdelijke aanduiding voor notities 2">
            <a:extLst>
              <a:ext uri="{FF2B5EF4-FFF2-40B4-BE49-F238E27FC236}">
                <a16:creationId xmlns:a16="http://schemas.microsoft.com/office/drawing/2014/main" id="{8A327270-3140-414D-A853-C70BE105B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38244" name="Tijdelijke aanduiding voor dianummer 3">
            <a:extLst>
              <a:ext uri="{FF2B5EF4-FFF2-40B4-BE49-F238E27FC236}">
                <a16:creationId xmlns:a16="http://schemas.microsoft.com/office/drawing/2014/main" id="{33FAA97D-83B8-4E30-945B-1B0889B015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16CF49-B943-4FB8-8058-9AA7E50DB2C6}" type="slidenum">
              <a:rPr lang="nl-NL" altLang="nl-NL"/>
              <a:pPr>
                <a:spcBef>
                  <a:spcPct val="0"/>
                </a:spcBef>
              </a:pPr>
              <a:t>24</a:t>
            </a:fld>
            <a:endParaRPr lang="nl-NL" alt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jdelijke aanduiding voor dia-afbeelding 1">
            <a:extLst>
              <a:ext uri="{FF2B5EF4-FFF2-40B4-BE49-F238E27FC236}">
                <a16:creationId xmlns:a16="http://schemas.microsoft.com/office/drawing/2014/main" id="{8BB9F610-D928-4BAE-97D3-878F6729EF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Tijdelijke aanduiding voor notities 2">
            <a:extLst>
              <a:ext uri="{FF2B5EF4-FFF2-40B4-BE49-F238E27FC236}">
                <a16:creationId xmlns:a16="http://schemas.microsoft.com/office/drawing/2014/main" id="{4FAFD2C1-9F33-40F0-932B-C29F58A60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39268" name="Tijdelijke aanduiding voor dianummer 3">
            <a:extLst>
              <a:ext uri="{FF2B5EF4-FFF2-40B4-BE49-F238E27FC236}">
                <a16:creationId xmlns:a16="http://schemas.microsoft.com/office/drawing/2014/main" id="{4264A19F-F4AE-4E46-9BC6-66D9B63B25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161052-267B-4285-867B-487426A881B1}" type="slidenum">
              <a:rPr lang="nl-NL" altLang="nl-NL"/>
              <a:pPr>
                <a:spcBef>
                  <a:spcPct val="0"/>
                </a:spcBef>
              </a:pPr>
              <a:t>25</a:t>
            </a:fld>
            <a:endParaRPr lang="nl-NL" alt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jdelijke aanduiding voor dia-afbeelding 1">
            <a:extLst>
              <a:ext uri="{FF2B5EF4-FFF2-40B4-BE49-F238E27FC236}">
                <a16:creationId xmlns:a16="http://schemas.microsoft.com/office/drawing/2014/main" id="{AB3263B5-9291-430C-8B7A-AF6617091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Tijdelijke aanduiding voor notities 2">
            <a:extLst>
              <a:ext uri="{FF2B5EF4-FFF2-40B4-BE49-F238E27FC236}">
                <a16:creationId xmlns:a16="http://schemas.microsoft.com/office/drawing/2014/main" id="{5BB46C21-C96C-4E0C-BAFB-038DDDE6C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0292" name="Tijdelijke aanduiding voor dianummer 3">
            <a:extLst>
              <a:ext uri="{FF2B5EF4-FFF2-40B4-BE49-F238E27FC236}">
                <a16:creationId xmlns:a16="http://schemas.microsoft.com/office/drawing/2014/main" id="{0AE17C68-383F-485A-B556-8E3AA1E43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CE707B-D2F9-4F80-816E-6C14B2893C30}" type="slidenum">
              <a:rPr lang="nl-NL" altLang="nl-NL"/>
              <a:pPr>
                <a:spcBef>
                  <a:spcPct val="0"/>
                </a:spcBef>
              </a:pPr>
              <a:t>26</a:t>
            </a:fld>
            <a:endParaRPr lang="nl-NL" alt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jdelijke aanduiding voor dia-afbeelding 1">
            <a:extLst>
              <a:ext uri="{FF2B5EF4-FFF2-40B4-BE49-F238E27FC236}">
                <a16:creationId xmlns:a16="http://schemas.microsoft.com/office/drawing/2014/main" id="{D356CAB3-197E-49B0-A462-553F1F9EE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Tijdelijke aanduiding voor notities 2">
            <a:extLst>
              <a:ext uri="{FF2B5EF4-FFF2-40B4-BE49-F238E27FC236}">
                <a16:creationId xmlns:a16="http://schemas.microsoft.com/office/drawing/2014/main" id="{9DB7686B-10B8-493B-95AA-DE95B557D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1316" name="Tijdelijke aanduiding voor dianummer 3">
            <a:extLst>
              <a:ext uri="{FF2B5EF4-FFF2-40B4-BE49-F238E27FC236}">
                <a16:creationId xmlns:a16="http://schemas.microsoft.com/office/drawing/2014/main" id="{BBF483B2-BCCB-48A3-B5F9-512A5A8FE4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A73A7-8498-4587-B44E-8763208EF393}" type="slidenum">
              <a:rPr lang="nl-NL" altLang="nl-NL"/>
              <a:pPr>
                <a:spcBef>
                  <a:spcPct val="0"/>
                </a:spcBef>
              </a:pPr>
              <a:t>27</a:t>
            </a:fld>
            <a:endParaRPr lang="nl-NL" alt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jdelijke aanduiding voor dia-afbeelding 1">
            <a:extLst>
              <a:ext uri="{FF2B5EF4-FFF2-40B4-BE49-F238E27FC236}">
                <a16:creationId xmlns:a16="http://schemas.microsoft.com/office/drawing/2014/main" id="{4F44C0F0-1BD4-47D0-B495-87B8449AD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Tijdelijke aanduiding voor notities 2">
            <a:extLst>
              <a:ext uri="{FF2B5EF4-FFF2-40B4-BE49-F238E27FC236}">
                <a16:creationId xmlns:a16="http://schemas.microsoft.com/office/drawing/2014/main" id="{48965D58-0BC0-4CB6-A699-0EA989DCBD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2340" name="Tijdelijke aanduiding voor dianummer 3">
            <a:extLst>
              <a:ext uri="{FF2B5EF4-FFF2-40B4-BE49-F238E27FC236}">
                <a16:creationId xmlns:a16="http://schemas.microsoft.com/office/drawing/2014/main" id="{E4248210-DA6A-463F-9B1D-28250BED2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25E620-AEED-4B9B-9B6F-96C38F89EF93}" type="slidenum">
              <a:rPr lang="nl-NL" altLang="nl-NL"/>
              <a:pPr>
                <a:spcBef>
                  <a:spcPct val="0"/>
                </a:spcBef>
              </a:pPr>
              <a:t>28</a:t>
            </a:fld>
            <a:endParaRPr lang="nl-NL" alt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a:extLst>
              <a:ext uri="{FF2B5EF4-FFF2-40B4-BE49-F238E27FC236}">
                <a16:creationId xmlns:a16="http://schemas.microsoft.com/office/drawing/2014/main" id="{4573E4E8-0EF1-4D65-911E-3B288AF8A8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Tijdelijke aanduiding voor notities 2">
            <a:extLst>
              <a:ext uri="{FF2B5EF4-FFF2-40B4-BE49-F238E27FC236}">
                <a16:creationId xmlns:a16="http://schemas.microsoft.com/office/drawing/2014/main" id="{6F21DF27-04D3-43F2-A43F-14B45B284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Nog eens een samenvatting</a:t>
            </a:r>
          </a:p>
        </p:txBody>
      </p:sp>
      <p:sp>
        <p:nvSpPr>
          <p:cNvPr id="143364" name="Tijdelijke aanduiding voor dianummer 3">
            <a:extLst>
              <a:ext uri="{FF2B5EF4-FFF2-40B4-BE49-F238E27FC236}">
                <a16:creationId xmlns:a16="http://schemas.microsoft.com/office/drawing/2014/main" id="{262D3EF0-0C5C-4FAF-878A-712CA58F6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7CB48D-DD93-4E43-85A3-19082D807426}" type="slidenum">
              <a:rPr lang="nl-NL" altLang="nl-NL">
                <a:latin typeface="Arial" panose="020B0604020202020204" pitchFamily="34" charset="0"/>
              </a:rPr>
              <a:pPr>
                <a:spcBef>
                  <a:spcPct val="0"/>
                </a:spcBef>
              </a:pPr>
              <a:t>29</a:t>
            </a:fld>
            <a:endParaRPr lang="nl-NL" altLang="nl-N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A7A1206B-8885-4449-8581-492DDCF3D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6B4E92-0E6F-453E-8FC4-8A851925CA37}" type="slidenum">
              <a:rPr lang="nl-NL" altLang="nl-NL">
                <a:ea typeface="MS PGothic" panose="020B0600070205080204" pitchFamily="34" charset="-128"/>
              </a:rPr>
              <a:pPr>
                <a:spcBef>
                  <a:spcPct val="0"/>
                </a:spcBef>
              </a:pPr>
              <a:t>30</a:t>
            </a:fld>
            <a:endParaRPr lang="nl-NL" altLang="nl-NL">
              <a:ea typeface="MS PGothic" panose="020B0600070205080204" pitchFamily="34" charset="-128"/>
            </a:endParaRPr>
          </a:p>
        </p:txBody>
      </p:sp>
      <p:sp>
        <p:nvSpPr>
          <p:cNvPr id="145411" name="Rectangle 2">
            <a:extLst>
              <a:ext uri="{FF2B5EF4-FFF2-40B4-BE49-F238E27FC236}">
                <a16:creationId xmlns:a16="http://schemas.microsoft.com/office/drawing/2014/main" id="{344944BC-426A-4D64-A608-ED08CF7950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id="{CE117B60-180A-4AD8-9CB4-3480F44963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306FE97-9984-46DB-9C36-1086162820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BEF81B-5BFD-4986-81C4-BC9778E55AF5}" type="slidenum">
              <a:rPr lang="nl-NL" altLang="en-US">
                <a:solidFill>
                  <a:srgbClr val="000000"/>
                </a:solidFill>
                <a:latin typeface="Arial" panose="020B0604020202020204" pitchFamily="34" charset="0"/>
                <a:ea typeface="MS PGothic" panose="020B0600070205080204" pitchFamily="34" charset="-128"/>
              </a:rPr>
              <a:pPr>
                <a:spcBef>
                  <a:spcPct val="0"/>
                </a:spcBef>
              </a:pPr>
              <a:t>4</a:t>
            </a:fld>
            <a:endParaRPr lang="nl-NL" altLang="en-US">
              <a:solidFill>
                <a:srgbClr val="000000"/>
              </a:solidFill>
              <a:latin typeface="Arial" panose="020B0604020202020204" pitchFamily="34" charset="0"/>
              <a:ea typeface="MS PGothic" panose="020B0600070205080204" pitchFamily="34" charset="-128"/>
            </a:endParaRPr>
          </a:p>
        </p:txBody>
      </p:sp>
      <p:sp>
        <p:nvSpPr>
          <p:cNvPr id="115715" name="Rectangle 2">
            <a:extLst>
              <a:ext uri="{FF2B5EF4-FFF2-40B4-BE49-F238E27FC236}">
                <a16:creationId xmlns:a16="http://schemas.microsoft.com/office/drawing/2014/main" id="{A4AF89AF-9CE2-4242-9A65-F0221F8C34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961E9716-B45D-4081-9275-1F1D96DD0F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jdelijke aanduiding voor dia-afbeelding 1">
            <a:extLst>
              <a:ext uri="{FF2B5EF4-FFF2-40B4-BE49-F238E27FC236}">
                <a16:creationId xmlns:a16="http://schemas.microsoft.com/office/drawing/2014/main" id="{E3E2DF29-54CC-4C11-B303-16B59749CF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Tijdelijke aanduiding voor notities 2">
            <a:extLst>
              <a:ext uri="{FF2B5EF4-FFF2-40B4-BE49-F238E27FC236}">
                <a16:creationId xmlns:a16="http://schemas.microsoft.com/office/drawing/2014/main" id="{3FF308C1-4982-4C3F-8DA5-B0569E489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Een dia om duidelijk te maken dat er naar een oorzaak gezocht moet worden.</a:t>
            </a:r>
          </a:p>
          <a:p>
            <a:pPr eaLnBrk="1" hangingPunct="1"/>
            <a:r>
              <a:rPr lang="nl-NL" altLang="nl-NL"/>
              <a:t>Niet om uitgebreid op elke mogelijke oorzaak in te gaan.</a:t>
            </a:r>
          </a:p>
        </p:txBody>
      </p:sp>
      <p:sp>
        <p:nvSpPr>
          <p:cNvPr id="146436" name="Tijdelijke aanduiding voor dianummer 3">
            <a:extLst>
              <a:ext uri="{FF2B5EF4-FFF2-40B4-BE49-F238E27FC236}">
                <a16:creationId xmlns:a16="http://schemas.microsoft.com/office/drawing/2014/main" id="{D63F91E2-B3E0-4CFD-9309-53C62C67C6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516B4-7B21-470D-8936-C77C0BE88182}" type="slidenum">
              <a:rPr lang="nl-NL" altLang="nl-NL">
                <a:ea typeface="MS PGothic" panose="020B0600070205080204" pitchFamily="34" charset="-128"/>
              </a:rPr>
              <a:pPr>
                <a:spcBef>
                  <a:spcPct val="0"/>
                </a:spcBef>
              </a:pPr>
              <a:t>31</a:t>
            </a:fld>
            <a:endParaRPr lang="nl-NL" altLang="nl-NL">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a:extLst>
              <a:ext uri="{FF2B5EF4-FFF2-40B4-BE49-F238E27FC236}">
                <a16:creationId xmlns:a16="http://schemas.microsoft.com/office/drawing/2014/main" id="{9EE20600-8F77-4194-BCC3-40EF4BACF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Tijdelijke aanduiding voor notities 2">
            <a:extLst>
              <a:ext uri="{FF2B5EF4-FFF2-40B4-BE49-F238E27FC236}">
                <a16:creationId xmlns:a16="http://schemas.microsoft.com/office/drawing/2014/main" id="{68D9D593-03D9-4D06-8635-036AF181A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voornaamste risciogroepen</a:t>
            </a:r>
          </a:p>
        </p:txBody>
      </p:sp>
      <p:sp>
        <p:nvSpPr>
          <p:cNvPr id="147460" name="Tijdelijke aanduiding voor dianummer 3">
            <a:extLst>
              <a:ext uri="{FF2B5EF4-FFF2-40B4-BE49-F238E27FC236}">
                <a16:creationId xmlns:a16="http://schemas.microsoft.com/office/drawing/2014/main" id="{63B7B909-C95A-496B-AFC6-1D408932E5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3ECCD-FDB6-4020-AAB5-9A63B5B3ED93}" type="slidenum">
              <a:rPr lang="nl-NL" altLang="nl-NL">
                <a:latin typeface="Arial" panose="020B0604020202020204" pitchFamily="34" charset="0"/>
              </a:rPr>
              <a:pPr>
                <a:spcBef>
                  <a:spcPct val="0"/>
                </a:spcBef>
              </a:pPr>
              <a:t>32</a:t>
            </a:fld>
            <a:endParaRPr lang="nl-NL" altLang="nl-N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jdelijke aanduiding voor dia-afbeelding 1">
            <a:extLst>
              <a:ext uri="{FF2B5EF4-FFF2-40B4-BE49-F238E27FC236}">
                <a16:creationId xmlns:a16="http://schemas.microsoft.com/office/drawing/2014/main" id="{03945CE8-C660-4BB7-946D-C8BEF3ED18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Tijdelijke aanduiding voor notities 2">
            <a:extLst>
              <a:ext uri="{FF2B5EF4-FFF2-40B4-BE49-F238E27FC236}">
                <a16:creationId xmlns:a16="http://schemas.microsoft.com/office/drawing/2014/main" id="{438CE677-76F4-4697-A28A-B62C3D137B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Alle risicogroepen worden gezien door de praktijkondersteuner in één van de zorgprogramma’s.</a:t>
            </a:r>
          </a:p>
          <a:p>
            <a:r>
              <a:rPr lang="nl-NL" altLang="nl-NL"/>
              <a:t>De praktijkondersteuner kan dus een grote rolspelen bij de opsporing van hartfalen!</a:t>
            </a:r>
          </a:p>
        </p:txBody>
      </p:sp>
      <p:sp>
        <p:nvSpPr>
          <p:cNvPr id="148484" name="Tijdelijke aanduiding voor dianummer 3">
            <a:extLst>
              <a:ext uri="{FF2B5EF4-FFF2-40B4-BE49-F238E27FC236}">
                <a16:creationId xmlns:a16="http://schemas.microsoft.com/office/drawing/2014/main" id="{133D57FD-85C4-451E-9363-C06BA590B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031726-1F1C-42FC-8211-B89A6E3F7778}" type="slidenum">
              <a:rPr lang="nl-NL" altLang="nl-NL">
                <a:latin typeface="Arial" panose="020B0604020202020204" pitchFamily="34" charset="0"/>
              </a:rPr>
              <a:pPr>
                <a:spcBef>
                  <a:spcPct val="0"/>
                </a:spcBef>
              </a:pPr>
              <a:t>33</a:t>
            </a:fld>
            <a:endParaRPr lang="nl-NL" altLang="nl-N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jdelijke aanduiding voor dia-afbeelding 1">
            <a:extLst>
              <a:ext uri="{FF2B5EF4-FFF2-40B4-BE49-F238E27FC236}">
                <a16:creationId xmlns:a16="http://schemas.microsoft.com/office/drawing/2014/main" id="{4C0FA64E-44E6-4910-9D9B-450497FA4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Tijdelijke aanduiding voor notities 2">
            <a:extLst>
              <a:ext uri="{FF2B5EF4-FFF2-40B4-BE49-F238E27FC236}">
                <a16:creationId xmlns:a16="http://schemas.microsoft.com/office/drawing/2014/main" id="{99F40B0C-C843-436A-BCA5-BC4838DD3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Deze definities zijn afkomstig uit de 2016 ECS Guidelines for the diagnosis and treatment of acute and chronic heart failure.</a:t>
            </a:r>
          </a:p>
          <a:p>
            <a:r>
              <a:rPr lang="nl-NL" altLang="nl-NL"/>
              <a:t>Om didactische redenen is de categorie HF-mfEF weggelaten.</a:t>
            </a:r>
          </a:p>
        </p:txBody>
      </p:sp>
      <p:sp>
        <p:nvSpPr>
          <p:cNvPr id="150532" name="Tijdelijke aanduiding voor dianummer 3">
            <a:extLst>
              <a:ext uri="{FF2B5EF4-FFF2-40B4-BE49-F238E27FC236}">
                <a16:creationId xmlns:a16="http://schemas.microsoft.com/office/drawing/2014/main" id="{0DD548DD-5363-42DB-BC93-3247F2B5FC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A28ACA-380C-401B-81D5-41F4A7D2FAB6}" type="slidenum">
              <a:rPr lang="nl-NL" altLang="nl-NL">
                <a:latin typeface="Arial" panose="020B0604020202020204" pitchFamily="34" charset="0"/>
              </a:rPr>
              <a:pPr>
                <a:spcBef>
                  <a:spcPct val="0"/>
                </a:spcBef>
              </a:pPr>
              <a:t>35</a:t>
            </a:fld>
            <a:endParaRPr lang="nl-NL" altLang="nl-N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jdelijke aanduiding voor dia-afbeelding 1">
            <a:extLst>
              <a:ext uri="{FF2B5EF4-FFF2-40B4-BE49-F238E27FC236}">
                <a16:creationId xmlns:a16="http://schemas.microsoft.com/office/drawing/2014/main" id="{B93D1D88-BDA3-4572-A5BB-A86E96E2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Tijdelijke aanduiding voor notities 2">
            <a:extLst>
              <a:ext uri="{FF2B5EF4-FFF2-40B4-BE49-F238E27FC236}">
                <a16:creationId xmlns:a16="http://schemas.microsoft.com/office/drawing/2014/main" id="{04C0EE78-46F1-483C-8BE2-0E5B6B2D0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Indien een praktijkondersteuner bij een CVRM-, COPD-, of diabetescontrole op grond van deze klachten een vermoeden heeft op hartfalen, dan moet ze de patiënt een afspraak laten maken bij de huisarts.</a:t>
            </a:r>
          </a:p>
        </p:txBody>
      </p:sp>
      <p:sp>
        <p:nvSpPr>
          <p:cNvPr id="151556" name="Tijdelijke aanduiding voor dianummer 3">
            <a:extLst>
              <a:ext uri="{FF2B5EF4-FFF2-40B4-BE49-F238E27FC236}">
                <a16:creationId xmlns:a16="http://schemas.microsoft.com/office/drawing/2014/main" id="{6B01CAA3-9ECC-4415-AC72-5CC95C730F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DE9D9D-FCA9-4FFB-9891-0639493C98E3}" type="slidenum">
              <a:rPr lang="nl-NL" altLang="nl-NL">
                <a:latin typeface="Arial" panose="020B0604020202020204" pitchFamily="34" charset="0"/>
              </a:rPr>
              <a:pPr>
                <a:spcBef>
                  <a:spcPct val="0"/>
                </a:spcBef>
              </a:pPr>
              <a:t>36</a:t>
            </a:fld>
            <a:endParaRPr lang="nl-NL" altLang="nl-N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jdelijke aanduiding voor dia-afbeelding 1">
            <a:extLst>
              <a:ext uri="{FF2B5EF4-FFF2-40B4-BE49-F238E27FC236}">
                <a16:creationId xmlns:a16="http://schemas.microsoft.com/office/drawing/2014/main" id="{844C4E45-FAC9-467B-831F-4BE6AE7DF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Tijdelijke aanduiding voor notities 2">
            <a:extLst>
              <a:ext uri="{FF2B5EF4-FFF2-40B4-BE49-F238E27FC236}">
                <a16:creationId xmlns:a16="http://schemas.microsoft.com/office/drawing/2014/main" id="{7BAAE0BB-3D54-4894-A5CF-878E09271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huisarts voert een uitgebreid lichamelijk onderzoek uit.</a:t>
            </a:r>
          </a:p>
        </p:txBody>
      </p:sp>
      <p:sp>
        <p:nvSpPr>
          <p:cNvPr id="152580" name="Tijdelijke aanduiding voor dianummer 3">
            <a:extLst>
              <a:ext uri="{FF2B5EF4-FFF2-40B4-BE49-F238E27FC236}">
                <a16:creationId xmlns:a16="http://schemas.microsoft.com/office/drawing/2014/main" id="{7217667F-918E-45CB-8FC4-6254FB0849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10B5F2-6E4B-4BB8-BD5E-B231D4366D67}" type="slidenum">
              <a:rPr lang="nl-NL" altLang="nl-NL">
                <a:latin typeface="Arial" panose="020B0604020202020204" pitchFamily="34" charset="0"/>
              </a:rPr>
              <a:pPr>
                <a:spcBef>
                  <a:spcPct val="0"/>
                </a:spcBef>
              </a:pPr>
              <a:t>37</a:t>
            </a:fld>
            <a:endParaRPr lang="nl-NL" altLang="nl-N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jdelijke aanduiding voor dia-afbeelding 1">
            <a:extLst>
              <a:ext uri="{FF2B5EF4-FFF2-40B4-BE49-F238E27FC236}">
                <a16:creationId xmlns:a16="http://schemas.microsoft.com/office/drawing/2014/main" id="{2A8CDAEF-1683-4A9C-92D3-1FD7BA720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Tijdelijke aanduiding voor notities 2">
            <a:extLst>
              <a:ext uri="{FF2B5EF4-FFF2-40B4-BE49-F238E27FC236}">
                <a16:creationId xmlns:a16="http://schemas.microsoft.com/office/drawing/2014/main" id="{8B08F4AE-60E6-48F9-A29F-B8B6DC597A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Een korte uitleg van het begrip Verhoogde CVD</a:t>
            </a:r>
          </a:p>
        </p:txBody>
      </p:sp>
      <p:sp>
        <p:nvSpPr>
          <p:cNvPr id="153604" name="Tijdelijke aanduiding voor dianummer 3">
            <a:extLst>
              <a:ext uri="{FF2B5EF4-FFF2-40B4-BE49-F238E27FC236}">
                <a16:creationId xmlns:a16="http://schemas.microsoft.com/office/drawing/2014/main" id="{CB0EB116-E644-4452-8BAF-7A9E75FE93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1E7607-068D-4D71-906D-1295F8A588C7}" type="slidenum">
              <a:rPr lang="nl-NL" altLang="nl-NL">
                <a:latin typeface="Arial" panose="020B0604020202020204" pitchFamily="34" charset="0"/>
              </a:rPr>
              <a:pPr>
                <a:spcBef>
                  <a:spcPct val="0"/>
                </a:spcBef>
              </a:pPr>
              <a:t>38</a:t>
            </a:fld>
            <a:endParaRPr lang="nl-NL" altLang="nl-N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jdelijke aanduiding voor dia-afbeelding 1">
            <a:extLst>
              <a:ext uri="{FF2B5EF4-FFF2-40B4-BE49-F238E27FC236}">
                <a16:creationId xmlns:a16="http://schemas.microsoft.com/office/drawing/2014/main" id="{DEB9031D-39EC-4578-9996-20FBFF563F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Tijdelijke aanduiding voor notities 2">
            <a:extLst>
              <a:ext uri="{FF2B5EF4-FFF2-40B4-BE49-F238E27FC236}">
                <a16:creationId xmlns:a16="http://schemas.microsoft.com/office/drawing/2014/main" id="{E099294C-F80D-4C8D-B047-36DD2CDD8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54628" name="Tijdelijke aanduiding voor dianummer 3">
            <a:extLst>
              <a:ext uri="{FF2B5EF4-FFF2-40B4-BE49-F238E27FC236}">
                <a16:creationId xmlns:a16="http://schemas.microsoft.com/office/drawing/2014/main" id="{A270FD2C-9967-4043-8D8D-9DD4D73C0F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A0A244-9AF3-4D5F-B498-9271F03628E9}" type="slidenum">
              <a:rPr lang="nl-NL" altLang="nl-NL">
                <a:latin typeface="Arial" panose="020B0604020202020204" pitchFamily="34" charset="0"/>
              </a:rPr>
              <a:pPr>
                <a:spcBef>
                  <a:spcPct val="0"/>
                </a:spcBef>
              </a:pPr>
              <a:t>40</a:t>
            </a:fld>
            <a:endParaRPr lang="nl-NL" altLang="nl-N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9A4D6488-8936-4673-9388-FFBA6066C2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id="{7D2BE27D-1C60-4A98-BDAF-99C568CF7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 “aftakking” voor Acuut ontstaan is weggelaten.</a:t>
            </a:r>
            <a:br>
              <a:rPr lang="nl-NL" altLang="nl-NL"/>
            </a:br>
            <a:endParaRPr lang="nl-NL" altLang="nl-NL"/>
          </a:p>
          <a:p>
            <a:pPr eaLnBrk="1" hangingPunct="1"/>
            <a:endParaRPr lang="nl-NL" alt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jdelijke aanduiding voor dia-afbeelding 1">
            <a:extLst>
              <a:ext uri="{FF2B5EF4-FFF2-40B4-BE49-F238E27FC236}">
                <a16:creationId xmlns:a16="http://schemas.microsoft.com/office/drawing/2014/main" id="{8486A3FF-CF15-42A0-9DD0-3EE3616FEB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Tijdelijke aanduiding voor notities 2">
            <a:extLst>
              <a:ext uri="{FF2B5EF4-FFF2-40B4-BE49-F238E27FC236}">
                <a16:creationId xmlns:a16="http://schemas.microsoft.com/office/drawing/2014/main" id="{89A652ED-6F87-4D6C-9BC2-2BCF6D43A5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Spirometrie is optioneel.</a:t>
            </a:r>
          </a:p>
          <a:p>
            <a:r>
              <a:rPr lang="nl-NL" altLang="nl-NL"/>
              <a:t>Let op: 25% van de hartfalenpatiënten heeft COPD en 25% van de COPD-patiënten  heeft hartfalen.</a:t>
            </a:r>
          </a:p>
          <a:p>
            <a:r>
              <a:rPr lang="nl-NL" altLang="nl-NL"/>
              <a:t>Verder heeft een niet-ontwaterde hartfalenpatiënt vaak een verlaagd FEV1/FVC !</a:t>
            </a:r>
          </a:p>
        </p:txBody>
      </p:sp>
      <p:sp>
        <p:nvSpPr>
          <p:cNvPr id="156676" name="Tijdelijke aanduiding voor dianummer 3">
            <a:extLst>
              <a:ext uri="{FF2B5EF4-FFF2-40B4-BE49-F238E27FC236}">
                <a16:creationId xmlns:a16="http://schemas.microsoft.com/office/drawing/2014/main" id="{50BF2057-746F-47E8-896F-BE5252A8D8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2A2E8-95C5-4B47-925A-6CBC523D84D3}" type="slidenum">
              <a:rPr lang="nl-NL" altLang="nl-NL">
                <a:latin typeface="Arial" panose="020B0604020202020204" pitchFamily="34" charset="0"/>
              </a:rPr>
              <a:pPr>
                <a:spcBef>
                  <a:spcPct val="0"/>
                </a:spcBef>
              </a:pPr>
              <a:t>42</a:t>
            </a:fld>
            <a:endParaRPr lang="nl-NL" altLang="nl-N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F7A45466-E080-4DB7-88D9-DD80FF0168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E75534-4E36-477F-A566-1176ACEF1D58}" type="slidenum">
              <a:rPr lang="nl-NL" altLang="en-US">
                <a:solidFill>
                  <a:srgbClr val="000000"/>
                </a:solidFill>
                <a:latin typeface="Arial" panose="020B0604020202020204" pitchFamily="34" charset="0"/>
                <a:ea typeface="MS PGothic" panose="020B0600070205080204" pitchFamily="34" charset="-128"/>
              </a:rPr>
              <a:pPr>
                <a:spcBef>
                  <a:spcPct val="0"/>
                </a:spcBef>
              </a:pPr>
              <a:t>5</a:t>
            </a:fld>
            <a:endParaRPr lang="nl-NL" altLang="en-US">
              <a:solidFill>
                <a:srgbClr val="000000"/>
              </a:solidFill>
              <a:latin typeface="Arial" panose="020B0604020202020204" pitchFamily="34" charset="0"/>
              <a:ea typeface="MS PGothic" panose="020B0600070205080204" pitchFamily="34" charset="-128"/>
            </a:endParaRPr>
          </a:p>
        </p:txBody>
      </p:sp>
      <p:sp>
        <p:nvSpPr>
          <p:cNvPr id="116739" name="Rectangle 2">
            <a:extLst>
              <a:ext uri="{FF2B5EF4-FFF2-40B4-BE49-F238E27FC236}">
                <a16:creationId xmlns:a16="http://schemas.microsoft.com/office/drawing/2014/main" id="{35C782CD-F0D6-4567-AE03-001998DD2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a:extLst>
              <a:ext uri="{FF2B5EF4-FFF2-40B4-BE49-F238E27FC236}">
                <a16:creationId xmlns:a16="http://schemas.microsoft.com/office/drawing/2014/main" id="{44A9F8F9-8884-4A4C-ACF5-29952C6F75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en-US">
                <a:latin typeface="Arial" panose="020B0604020202020204" pitchFamily="34" charset="0"/>
                <a:cs typeface="Arial" panose="020B0604020202020204" pitchFamily="34" charset="0"/>
              </a:rPr>
              <a:t>Definitie: Hartfalen is een complex van klachten en verschijnselen bij een structurele of functionele afwijking van het hart die leiden tot een tekortschietende pompfunctie van het hart.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jdelijke aanduiding voor dia-afbeelding 1">
            <a:extLst>
              <a:ext uri="{FF2B5EF4-FFF2-40B4-BE49-F238E27FC236}">
                <a16:creationId xmlns:a16="http://schemas.microsoft.com/office/drawing/2014/main" id="{7F9C785D-DB52-4023-8FF5-730742E5F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Tijdelijke aanduiding voor notities 2">
            <a:extLst>
              <a:ext uri="{FF2B5EF4-FFF2-40B4-BE49-F238E27FC236}">
                <a16:creationId xmlns:a16="http://schemas.microsoft.com/office/drawing/2014/main" id="{C98DE442-E47C-4F19-8DB6-FE1AC61E7C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Waar moet je in het bijzonder opletten bij een ECG in de diagnostiek van hartfalen.</a:t>
            </a:r>
          </a:p>
        </p:txBody>
      </p:sp>
      <p:sp>
        <p:nvSpPr>
          <p:cNvPr id="157700" name="Tijdelijke aanduiding voor dianummer 3">
            <a:extLst>
              <a:ext uri="{FF2B5EF4-FFF2-40B4-BE49-F238E27FC236}">
                <a16:creationId xmlns:a16="http://schemas.microsoft.com/office/drawing/2014/main" id="{F88F010E-EE15-432D-964A-ED7E559F27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E7FB72-1F74-4862-80EF-E4318EA320B8}" type="slidenum">
              <a:rPr lang="nl-NL" altLang="nl-NL">
                <a:latin typeface="Arial" panose="020B0604020202020204" pitchFamily="34" charset="0"/>
              </a:rPr>
              <a:pPr>
                <a:spcBef>
                  <a:spcPct val="0"/>
                </a:spcBef>
              </a:pPr>
              <a:t>43</a:t>
            </a:fld>
            <a:endParaRPr lang="nl-NL" altLang="nl-N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jdelijke aanduiding voor dia-afbeelding 1">
            <a:extLst>
              <a:ext uri="{FF2B5EF4-FFF2-40B4-BE49-F238E27FC236}">
                <a16:creationId xmlns:a16="http://schemas.microsoft.com/office/drawing/2014/main" id="{35281DD5-DBD9-406D-B448-4F353A98DD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Tijdelijke aanduiding voor notities 2">
            <a:extLst>
              <a:ext uri="{FF2B5EF4-FFF2-40B4-BE49-F238E27FC236}">
                <a16:creationId xmlns:a16="http://schemas.microsoft.com/office/drawing/2014/main" id="{EE730F41-71CF-450F-8281-8688FE18E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Een korte opsomming van de karakteristieken van BNP.</a:t>
            </a:r>
          </a:p>
          <a:p>
            <a:pPr eaLnBrk="1" hangingPunct="1"/>
            <a:r>
              <a:rPr lang="nl-NL" altLang="nl-NL"/>
              <a:t>NB: BNP hoeft niet verhoogd te zijn bij een ontwaterde HF-PEF patiënt in rust!</a:t>
            </a:r>
          </a:p>
        </p:txBody>
      </p:sp>
      <p:sp>
        <p:nvSpPr>
          <p:cNvPr id="158724" name="Tijdelijke aanduiding voor dianummer 3">
            <a:extLst>
              <a:ext uri="{FF2B5EF4-FFF2-40B4-BE49-F238E27FC236}">
                <a16:creationId xmlns:a16="http://schemas.microsoft.com/office/drawing/2014/main" id="{F5DD6E69-453D-41D0-AAB0-8E5607D3B1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36C09-47EC-4AE2-8861-77AA38EAD1B7}" type="slidenum">
              <a:rPr lang="nl-NL" altLang="nl-NL">
                <a:ea typeface="MS PGothic" panose="020B0600070205080204" pitchFamily="34" charset="-128"/>
              </a:rPr>
              <a:pPr>
                <a:spcBef>
                  <a:spcPct val="0"/>
                </a:spcBef>
              </a:pPr>
              <a:t>44</a:t>
            </a:fld>
            <a:endParaRPr lang="nl-NL" altLang="nl-NL">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BB0A31D0-2F9F-4D6D-8CC2-CD4D52654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a:extLst>
              <a:ext uri="{FF2B5EF4-FFF2-40B4-BE49-F238E27FC236}">
                <a16:creationId xmlns:a16="http://schemas.microsoft.com/office/drawing/2014/main" id="{85331472-9E30-4ACA-A554-4DFFE4C019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Een uitgebreid rijtje om duidelijk te maken dat een verhoogd BNP NIIET bewijzend is voor hartfalen.</a:t>
            </a:r>
          </a:p>
          <a:p>
            <a:pPr eaLnBrk="1" hangingPunct="1"/>
            <a:r>
              <a:rPr lang="nl-NL" altLang="nl-NL"/>
              <a:t>Hoeft niet uitgebreid te worden doorgenomen.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3223E07-032E-4AF8-A38D-837FE4BDA1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364460-89D9-4A5B-ACF9-5FCDBB080EC3}" type="slidenum">
              <a:rPr lang="nl-NL" altLang="nl-NL">
                <a:ea typeface="MS PGothic" panose="020B0600070205080204" pitchFamily="34" charset="-128"/>
              </a:rPr>
              <a:pPr>
                <a:spcBef>
                  <a:spcPct val="0"/>
                </a:spcBef>
              </a:pPr>
              <a:t>46</a:t>
            </a:fld>
            <a:endParaRPr lang="nl-NL" altLang="nl-NL">
              <a:ea typeface="MS PGothic" panose="020B0600070205080204" pitchFamily="34" charset="-128"/>
            </a:endParaRPr>
          </a:p>
        </p:txBody>
      </p:sp>
      <p:sp>
        <p:nvSpPr>
          <p:cNvPr id="160771" name="Rectangle 2">
            <a:extLst>
              <a:ext uri="{FF2B5EF4-FFF2-40B4-BE49-F238E27FC236}">
                <a16:creationId xmlns:a16="http://schemas.microsoft.com/office/drawing/2014/main" id="{BABB6922-A52F-4390-8A86-47D168D84913}"/>
              </a:ext>
            </a:extLst>
          </p:cNvPr>
          <p:cNvSpPr>
            <a:spLocks noGrp="1" noRot="1" noChangeAspect="1" noChangeArrowheads="1" noTextEdit="1"/>
          </p:cNvSpPr>
          <p:nvPr>
            <p:ph type="sldImg"/>
          </p:nvPr>
        </p:nvSpPr>
        <p:spPr bwMode="auto">
          <a:xfrm>
            <a:off x="930275" y="741363"/>
            <a:ext cx="4933950"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a:extLst>
              <a:ext uri="{FF2B5EF4-FFF2-40B4-BE49-F238E27FC236}">
                <a16:creationId xmlns:a16="http://schemas.microsoft.com/office/drawing/2014/main" id="{97BE7777-5BB9-4099-B04D-E2E114137090}"/>
              </a:ext>
            </a:extLst>
          </p:cNvPr>
          <p:cNvSpPr>
            <a:spLocks noGrp="1" noChangeArrowheads="1"/>
          </p:cNvSpPr>
          <p:nvPr>
            <p:ph type="body" idx="1"/>
          </p:nvPr>
        </p:nvSpPr>
        <p:spPr bwMode="auto">
          <a:xfrm>
            <a:off x="908050" y="4691063"/>
            <a:ext cx="49815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Het afkappunt voor BNP is laag genomen, zodat een combinatie van een negatief ECG en een laag BNP een kans van &lt;&lt;1% geeft op het aanwezig zijn van chronisch hartfalen.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C26C0BB-5464-4EFB-BCED-1C965138AA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a:extLst>
              <a:ext uri="{FF2B5EF4-FFF2-40B4-BE49-F238E27FC236}">
                <a16:creationId xmlns:a16="http://schemas.microsoft.com/office/drawing/2014/main" id="{40333ACC-4199-4419-8278-EE9CBDE1B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Het vervolg van het stroomdiagram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jdelijke aanduiding voor dia-afbeelding 1">
            <a:extLst>
              <a:ext uri="{FF2B5EF4-FFF2-40B4-BE49-F238E27FC236}">
                <a16:creationId xmlns:a16="http://schemas.microsoft.com/office/drawing/2014/main" id="{EF667759-3FC2-4B44-AB15-4D3A8755F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Tijdelijke aanduiding voor notities 2">
            <a:extLst>
              <a:ext uri="{FF2B5EF4-FFF2-40B4-BE49-F238E27FC236}">
                <a16:creationId xmlns:a16="http://schemas.microsoft.com/office/drawing/2014/main" id="{82F100D2-1D03-4130-9296-90ADE3F18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verwijzing naar de cardioloog behelst een kort (liefst eenmalig) diagnostisch consult. Een eerstelijnsecho wordt hier niet voor geadviseerd.</a:t>
            </a:r>
          </a:p>
          <a:p>
            <a:r>
              <a:rPr lang="nl-NL" altLang="nl-NL"/>
              <a:t>Voorbereiding door huisarts : laboratorium en ECG.</a:t>
            </a:r>
          </a:p>
          <a:p>
            <a:r>
              <a:rPr lang="nl-NL" altLang="nl-NL"/>
              <a:t>Voor zeer kwetsbare ouderen is een bezoek aan de poli wellicht te belastend en moet pragmatisch worden gehandeld.</a:t>
            </a:r>
          </a:p>
        </p:txBody>
      </p:sp>
      <p:sp>
        <p:nvSpPr>
          <p:cNvPr id="164868" name="Tijdelijke aanduiding voor dianummer 3">
            <a:extLst>
              <a:ext uri="{FF2B5EF4-FFF2-40B4-BE49-F238E27FC236}">
                <a16:creationId xmlns:a16="http://schemas.microsoft.com/office/drawing/2014/main" id="{3BA652D8-DF44-4508-AEAA-5678E1950C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4A2020-930F-41E0-BD45-803DF127ED1C}" type="slidenum">
              <a:rPr lang="nl-NL" altLang="nl-NL">
                <a:latin typeface="Arial" panose="020B0604020202020204" pitchFamily="34" charset="0"/>
              </a:rPr>
              <a:pPr>
                <a:spcBef>
                  <a:spcPct val="0"/>
                </a:spcBef>
              </a:pPr>
              <a:t>48</a:t>
            </a:fld>
            <a:endParaRPr lang="nl-NL" altLang="nl-NL">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jdelijke aanduiding voor dia-afbeelding 1">
            <a:extLst>
              <a:ext uri="{FF2B5EF4-FFF2-40B4-BE49-F238E27FC236}">
                <a16:creationId xmlns:a16="http://schemas.microsoft.com/office/drawing/2014/main" id="{B5B4095E-9465-4C77-A81F-826EBAB61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Tijdelijke aanduiding voor notities 2">
            <a:extLst>
              <a:ext uri="{FF2B5EF4-FFF2-40B4-BE49-F238E27FC236}">
                <a16:creationId xmlns:a16="http://schemas.microsoft.com/office/drawing/2014/main" id="{D4A62CA1-780D-4347-83F9-6E4C8591B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Enekele plaatjes laten zien dat beoordeling van een echo moet gebeuren door een expert.</a:t>
            </a:r>
          </a:p>
        </p:txBody>
      </p:sp>
      <p:sp>
        <p:nvSpPr>
          <p:cNvPr id="165892" name="Tijdelijke aanduiding voor dianummer 3">
            <a:extLst>
              <a:ext uri="{FF2B5EF4-FFF2-40B4-BE49-F238E27FC236}">
                <a16:creationId xmlns:a16="http://schemas.microsoft.com/office/drawing/2014/main" id="{48405E85-B40A-46A5-B49F-8E4E278CE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669938-0321-492A-8339-BB81836E035C}" type="slidenum">
              <a:rPr lang="nl-NL" altLang="nl-NL">
                <a:latin typeface="Arial" panose="020B0604020202020204" pitchFamily="34" charset="0"/>
              </a:rPr>
              <a:pPr>
                <a:spcBef>
                  <a:spcPct val="0"/>
                </a:spcBef>
              </a:pPr>
              <a:t>49</a:t>
            </a:fld>
            <a:endParaRPr lang="nl-NL" altLang="nl-NL">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jdelijke aanduiding voor dia-afbeelding 1">
            <a:extLst>
              <a:ext uri="{FF2B5EF4-FFF2-40B4-BE49-F238E27FC236}">
                <a16:creationId xmlns:a16="http://schemas.microsoft.com/office/drawing/2014/main" id="{B32C2EB7-2EEE-40CD-8A0D-C1FB624796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Tijdelijke aanduiding voor notities 2">
            <a:extLst>
              <a:ext uri="{FF2B5EF4-FFF2-40B4-BE49-F238E27FC236}">
                <a16:creationId xmlns:a16="http://schemas.microsoft.com/office/drawing/2014/main" id="{84B92A65-3158-4FFC-82E4-56C08E4AE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z="800">
                <a:solidFill>
                  <a:srgbClr val="371F68"/>
                </a:solidFill>
              </a:rPr>
              <a:t>Echografie speelt een belangrijke rol in het opsporen van etiologie. </a:t>
            </a:r>
            <a:br>
              <a:rPr lang="nl-NL" altLang="nl-NL" sz="800">
                <a:solidFill>
                  <a:srgbClr val="371F68"/>
                </a:solidFill>
              </a:rPr>
            </a:br>
            <a:r>
              <a:rPr lang="nl-NL" altLang="nl-NL" sz="800">
                <a:solidFill>
                  <a:srgbClr val="371F68"/>
                </a:solidFill>
              </a:rPr>
              <a:t>Dit is niet invasief onderzoek en is belangrijk voor de bepaling van systolisch of diastolisch hartfalen. </a:t>
            </a:r>
            <a:r>
              <a:rPr lang="nl-NL" altLang="nl-NL"/>
              <a:t>Met echo/Doppler kan ook vaak de indicatie oor verder invasief onderzoek mede worden bepaald. </a:t>
            </a:r>
          </a:p>
          <a:p>
            <a:pPr>
              <a:lnSpc>
                <a:spcPct val="80000"/>
              </a:lnSpc>
            </a:pPr>
            <a:r>
              <a:rPr lang="nl-NL" altLang="nl-NL" sz="800">
                <a:solidFill>
                  <a:srgbClr val="371F68"/>
                </a:solidFill>
              </a:rPr>
              <a:t>Een deel van de patiënten zal slecht opneembaar zijn vanwege COPD en overgewicht. </a:t>
            </a:r>
          </a:p>
          <a:p>
            <a:pPr>
              <a:lnSpc>
                <a:spcPct val="80000"/>
              </a:lnSpc>
            </a:pPr>
            <a:endParaRPr lang="nl-NL" altLang="nl-NL" sz="800">
              <a:solidFill>
                <a:srgbClr val="371F68"/>
              </a:solidFill>
            </a:endParaRPr>
          </a:p>
        </p:txBody>
      </p:sp>
      <p:sp>
        <p:nvSpPr>
          <p:cNvPr id="166916" name="Tijdelijke aanduiding voor dianummer 3">
            <a:extLst>
              <a:ext uri="{FF2B5EF4-FFF2-40B4-BE49-F238E27FC236}">
                <a16:creationId xmlns:a16="http://schemas.microsoft.com/office/drawing/2014/main" id="{6D8BBC65-D6F5-4204-9385-D2AA0042FE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142F60-0FFB-4B3C-9CF7-916976CA4044}" type="slidenum">
              <a:rPr lang="nl-NL" altLang="nl-NL"/>
              <a:pPr>
                <a:spcBef>
                  <a:spcPct val="0"/>
                </a:spcBef>
              </a:pPr>
              <a:t>50</a:t>
            </a:fld>
            <a:endParaRPr lang="nl-NL" alt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jdelijke aanduiding voor dia-afbeelding 1">
            <a:extLst>
              <a:ext uri="{FF2B5EF4-FFF2-40B4-BE49-F238E27FC236}">
                <a16:creationId xmlns:a16="http://schemas.microsoft.com/office/drawing/2014/main" id="{E36C1B8D-740D-49C7-93A3-E178D65663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Tijdelijke aanduiding voor notities 2">
            <a:extLst>
              <a:ext uri="{FF2B5EF4-FFF2-40B4-BE49-F238E27FC236}">
                <a16:creationId xmlns:a16="http://schemas.microsoft.com/office/drawing/2014/main" id="{197B23D0-E48D-40C6-83B5-494D4F61DE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Een uitzondering zou gemaakt kunnen worden voor (bij toeval) gevonden ernstige pathologie, zoals een ernstig klepvitium, een diepe anemie etc.</a:t>
            </a:r>
          </a:p>
          <a:p>
            <a:r>
              <a:rPr lang="nl-NL" altLang="nl-NL"/>
              <a:t>Overleg met de aanvragende huisarts is in die gevallen gewenst.</a:t>
            </a:r>
          </a:p>
          <a:p>
            <a:r>
              <a:rPr lang="nl-NL" altLang="nl-NL"/>
              <a:t>Het schema staat op de volgende dia.</a:t>
            </a:r>
          </a:p>
        </p:txBody>
      </p:sp>
      <p:sp>
        <p:nvSpPr>
          <p:cNvPr id="167940" name="Tijdelijke aanduiding voor dianummer 3">
            <a:extLst>
              <a:ext uri="{FF2B5EF4-FFF2-40B4-BE49-F238E27FC236}">
                <a16:creationId xmlns:a16="http://schemas.microsoft.com/office/drawing/2014/main" id="{9DEE320A-3CF9-4611-A74C-ED4FAE59F0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C63774-A6CE-4C55-A537-C082E3042653}" type="slidenum">
              <a:rPr lang="nl-NL" altLang="nl-NL">
                <a:latin typeface="Arial" panose="020B0604020202020204" pitchFamily="34" charset="0"/>
              </a:rPr>
              <a:pPr>
                <a:spcBef>
                  <a:spcPct val="0"/>
                </a:spcBef>
              </a:pPr>
              <a:t>51</a:t>
            </a:fld>
            <a:endParaRPr lang="nl-NL" altLang="nl-NL">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F70AF548-75A7-4B76-9DC5-2EF2F6BB0F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B8CDD9-4FF2-45E8-86A1-44DBB0DDD86E}" type="slidenum">
              <a:rPr lang="nl-NL" altLang="nl-NL">
                <a:ea typeface="MS PGothic" panose="020B0600070205080204" pitchFamily="34" charset="-128"/>
              </a:rPr>
              <a:pPr>
                <a:spcBef>
                  <a:spcPct val="0"/>
                </a:spcBef>
              </a:pPr>
              <a:t>52</a:t>
            </a:fld>
            <a:endParaRPr lang="nl-NL" altLang="nl-NL">
              <a:ea typeface="MS PGothic" panose="020B0600070205080204" pitchFamily="34" charset="-128"/>
            </a:endParaRPr>
          </a:p>
        </p:txBody>
      </p:sp>
      <p:sp>
        <p:nvSpPr>
          <p:cNvPr id="168963" name="Rectangle 2">
            <a:extLst>
              <a:ext uri="{FF2B5EF4-FFF2-40B4-BE49-F238E27FC236}">
                <a16:creationId xmlns:a16="http://schemas.microsoft.com/office/drawing/2014/main" id="{48FED02E-4848-4A4A-A9FA-9C1C30079F26}"/>
              </a:ext>
            </a:extLst>
          </p:cNvPr>
          <p:cNvSpPr>
            <a:spLocks noGrp="1" noRot="1" noChangeAspect="1" noChangeArrowheads="1" noTextEdit="1"/>
          </p:cNvSpPr>
          <p:nvPr>
            <p:ph type="sldImg"/>
          </p:nvPr>
        </p:nvSpPr>
        <p:spPr bwMode="auto">
          <a:xfrm>
            <a:off x="930275" y="741363"/>
            <a:ext cx="4933950"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a:extLst>
              <a:ext uri="{FF2B5EF4-FFF2-40B4-BE49-F238E27FC236}">
                <a16:creationId xmlns:a16="http://schemas.microsoft.com/office/drawing/2014/main" id="{190735DE-FA1E-4CCF-B6D5-23B598A8BD3B}"/>
              </a:ext>
            </a:extLst>
          </p:cNvPr>
          <p:cNvSpPr>
            <a:spLocks noGrp="1" noChangeArrowheads="1"/>
          </p:cNvSpPr>
          <p:nvPr>
            <p:ph type="body" idx="1"/>
          </p:nvPr>
        </p:nvSpPr>
        <p:spPr bwMode="auto">
          <a:xfrm>
            <a:off x="908050" y="4691063"/>
            <a:ext cx="49815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Het doel van deze dia is te tonen  dat er na de diagnose een ingewikkeld traject volgt voor HF-REF. Dit is bij uitstek een taak voor de tweede lijn.</a:t>
            </a:r>
          </a:p>
          <a:p>
            <a:pPr eaLnBrk="1" hangingPunct="1">
              <a:spcBef>
                <a:spcPct val="0"/>
              </a:spcBef>
            </a:pPr>
            <a:r>
              <a:rPr lang="nl-NL" altLang="nl-NL"/>
              <a:t>Met nadruk wordt nog eens gewezen op de tekst: Patiënten die geen baat hebben bij begeleiding/diagnostiek en/of behandeling via de hartfalenpoli (worden terug verwezen naar de huisarts). </a:t>
            </a:r>
          </a:p>
          <a:p>
            <a:pPr eaLnBrk="1" hangingPunct="1">
              <a:spcBef>
                <a:spcPct val="0"/>
              </a:spcBef>
            </a:pP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jdelijke aanduiding voor dia-afbeelding 1">
            <a:extLst>
              <a:ext uri="{FF2B5EF4-FFF2-40B4-BE49-F238E27FC236}">
                <a16:creationId xmlns:a16="http://schemas.microsoft.com/office/drawing/2014/main" id="{F6207D28-7F6F-43E2-87C3-C07F429F64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Tijdelijke aanduiding voor notities 2">
            <a:extLst>
              <a:ext uri="{FF2B5EF4-FFF2-40B4-BE49-F238E27FC236}">
                <a16:creationId xmlns:a16="http://schemas.microsoft.com/office/drawing/2014/main" id="{A1EEDF92-2460-4F6D-9F03-A319BB99E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Het tekortschieten van de pompwerking leidt tot te weinig weefselperfusie en (dus) tot verminderde functie van de organen. Dit geeft weer een verminderde inspanningstolerantie, water- en zoutretentie en een afnamen van de levensverwachting.</a:t>
            </a:r>
          </a:p>
        </p:txBody>
      </p:sp>
      <p:sp>
        <p:nvSpPr>
          <p:cNvPr id="117764" name="Tijdelijke aanduiding voor dianummer 3">
            <a:extLst>
              <a:ext uri="{FF2B5EF4-FFF2-40B4-BE49-F238E27FC236}">
                <a16:creationId xmlns:a16="http://schemas.microsoft.com/office/drawing/2014/main" id="{3D84D01B-F944-4ED9-AABE-5518A7DBF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42F1F8-9130-46DB-A606-DA9674BF73F1}" type="slidenum">
              <a:rPr lang="nl-NL" altLang="nl-NL">
                <a:latin typeface="Arial" panose="020B0604020202020204" pitchFamily="34" charset="0"/>
              </a:rPr>
              <a:pPr>
                <a:spcBef>
                  <a:spcPct val="0"/>
                </a:spcBef>
              </a:pPr>
              <a:t>6</a:t>
            </a:fld>
            <a:endParaRPr lang="nl-NL" altLang="nl-NL">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190E00C6-9C99-4501-BDA7-201BFD919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5D7F39-C806-4D7F-895A-EFE21BB45B6C}" type="slidenum">
              <a:rPr lang="nl-NL" altLang="en-US">
                <a:solidFill>
                  <a:srgbClr val="000000"/>
                </a:solidFill>
                <a:latin typeface="Arial" panose="020B0604020202020204" pitchFamily="34" charset="0"/>
                <a:ea typeface="MS PGothic" panose="020B0600070205080204" pitchFamily="34" charset="-128"/>
              </a:rPr>
              <a:pPr>
                <a:spcBef>
                  <a:spcPct val="0"/>
                </a:spcBef>
              </a:pPr>
              <a:t>53</a:t>
            </a:fld>
            <a:endParaRPr lang="nl-NL" altLang="en-US">
              <a:solidFill>
                <a:srgbClr val="000000"/>
              </a:solidFill>
              <a:latin typeface="Arial" panose="020B0604020202020204" pitchFamily="34" charset="0"/>
              <a:ea typeface="MS PGothic" panose="020B0600070205080204" pitchFamily="34" charset="-128"/>
            </a:endParaRPr>
          </a:p>
        </p:txBody>
      </p:sp>
      <p:sp>
        <p:nvSpPr>
          <p:cNvPr id="169987" name="Rectangle 2">
            <a:extLst>
              <a:ext uri="{FF2B5EF4-FFF2-40B4-BE49-F238E27FC236}">
                <a16:creationId xmlns:a16="http://schemas.microsoft.com/office/drawing/2014/main" id="{9B2635CE-2F3F-49D5-A491-BD22B0A1E1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a:extLst>
              <a:ext uri="{FF2B5EF4-FFF2-40B4-BE49-F238E27FC236}">
                <a16:creationId xmlns:a16="http://schemas.microsoft.com/office/drawing/2014/main" id="{A0FCB267-1F7D-46BF-B56E-DA12ABA769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jdelijke aanduiding voor dia-afbeelding 1">
            <a:extLst>
              <a:ext uri="{FF2B5EF4-FFF2-40B4-BE49-F238E27FC236}">
                <a16:creationId xmlns:a16="http://schemas.microsoft.com/office/drawing/2014/main" id="{D9E7343E-EBB1-4FA4-8AD4-7D63D8A5A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Tijdelijke aanduiding voor notities 2">
            <a:extLst>
              <a:ext uri="{FF2B5EF4-FFF2-40B4-BE49-F238E27FC236}">
                <a16:creationId xmlns:a16="http://schemas.microsoft.com/office/drawing/2014/main" id="{1DD86C43-5320-4034-B6BA-FC68DD042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Behandeling is altijd medicamenteus én niet medicamenteus, met drie doelstellingen.</a:t>
            </a:r>
          </a:p>
        </p:txBody>
      </p:sp>
      <p:sp>
        <p:nvSpPr>
          <p:cNvPr id="171012" name="Tijdelijke aanduiding voor dianummer 3">
            <a:extLst>
              <a:ext uri="{FF2B5EF4-FFF2-40B4-BE49-F238E27FC236}">
                <a16:creationId xmlns:a16="http://schemas.microsoft.com/office/drawing/2014/main" id="{79D3DDC4-9D8F-4DC8-A73E-2EBA8B9387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1D2EA-F881-46FC-8AFF-5A103E57E468}" type="slidenum">
              <a:rPr lang="nl-NL" altLang="nl-NL">
                <a:latin typeface="Arial" panose="020B0604020202020204" pitchFamily="34" charset="0"/>
              </a:rPr>
              <a:pPr>
                <a:spcBef>
                  <a:spcPct val="0"/>
                </a:spcBef>
              </a:pPr>
              <a:t>54</a:t>
            </a:fld>
            <a:endParaRPr lang="nl-NL" altLang="nl-NL">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D11A83B7-62BB-4FBB-A510-30B24C936B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047ADB-0978-46F2-8B40-60036F3A65D0}" type="slidenum">
              <a:rPr lang="nl-NL" altLang="nl-NL">
                <a:ea typeface="MS PGothic" panose="020B0600070205080204" pitchFamily="34" charset="-128"/>
              </a:rPr>
              <a:pPr>
                <a:spcBef>
                  <a:spcPct val="0"/>
                </a:spcBef>
              </a:pPr>
              <a:t>55</a:t>
            </a:fld>
            <a:endParaRPr lang="nl-NL" altLang="nl-NL">
              <a:ea typeface="MS PGothic" panose="020B0600070205080204" pitchFamily="34" charset="-128"/>
            </a:endParaRPr>
          </a:p>
        </p:txBody>
      </p:sp>
      <p:sp>
        <p:nvSpPr>
          <p:cNvPr id="172035" name="Rectangle 2">
            <a:extLst>
              <a:ext uri="{FF2B5EF4-FFF2-40B4-BE49-F238E27FC236}">
                <a16:creationId xmlns:a16="http://schemas.microsoft.com/office/drawing/2014/main" id="{2F70E98D-130D-40EC-BE18-B33053F2B0A2}"/>
              </a:ext>
            </a:extLst>
          </p:cNvPr>
          <p:cNvSpPr>
            <a:spLocks noGrp="1" noRot="1" noChangeAspect="1" noChangeArrowheads="1" noTextEdit="1"/>
          </p:cNvSpPr>
          <p:nvPr>
            <p:ph type="sldImg"/>
          </p:nvPr>
        </p:nvSpPr>
        <p:spPr bwMode="auto">
          <a:xfrm>
            <a:off x="930275" y="741363"/>
            <a:ext cx="4933950"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a:extLst>
              <a:ext uri="{FF2B5EF4-FFF2-40B4-BE49-F238E27FC236}">
                <a16:creationId xmlns:a16="http://schemas.microsoft.com/office/drawing/2014/main" id="{B4D2B9CF-3F71-41BC-8773-0DF167454212}"/>
              </a:ext>
            </a:extLst>
          </p:cNvPr>
          <p:cNvSpPr>
            <a:spLocks noGrp="1" noChangeArrowheads="1"/>
          </p:cNvSpPr>
          <p:nvPr>
            <p:ph type="body" idx="1"/>
          </p:nvPr>
        </p:nvSpPr>
        <p:spPr bwMode="auto">
          <a:xfrm>
            <a:off x="908050" y="4691063"/>
            <a:ext cx="49815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 niet-medicamenteuze behandeling wordt gestart in het ziekenhuis.</a:t>
            </a:r>
          </a:p>
          <a:p>
            <a:pPr eaLnBrk="1" hangingPunct="1">
              <a:spcBef>
                <a:spcPct val="0"/>
              </a:spcBef>
            </a:pPr>
            <a:r>
              <a:rPr lang="nl-NL" altLang="nl-NL"/>
              <a:t>De hoeksteen van het zelfmanagement is de zelf thuis wegen.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D1EED56B-1714-4EAC-A160-9CBC3F89B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02354797-AAF4-4810-A31A-47EA0703A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nl-NL" altLang="nl-NL" sz="900"/>
              <a:t>Dit betreft HF-REF.</a:t>
            </a:r>
          </a:p>
          <a:p>
            <a:pPr eaLnBrk="1" hangingPunct="1">
              <a:lnSpc>
                <a:spcPct val="80000"/>
              </a:lnSpc>
            </a:pPr>
            <a:r>
              <a:rPr lang="nl-NL" altLang="nl-NL" sz="900"/>
              <a:t>Ook hier kan benadrukt worden op het ingewikkelde instellen bij HF-REF (dus in tweede lijn).</a:t>
            </a:r>
          </a:p>
          <a:p>
            <a:pPr eaLnBrk="1" hangingPunct="1">
              <a:lnSpc>
                <a:spcPct val="80000"/>
              </a:lnSpc>
            </a:pPr>
            <a:r>
              <a:rPr lang="nl-NL" altLang="nl-NL" sz="900"/>
              <a:t>Hier zal een cardioloog met affiniteit voor hartfalen obligaat zijn.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jdelijke aanduiding voor dia-afbeelding 1">
            <a:extLst>
              <a:ext uri="{FF2B5EF4-FFF2-40B4-BE49-F238E27FC236}">
                <a16:creationId xmlns:a16="http://schemas.microsoft.com/office/drawing/2014/main" id="{0ED2570A-7B63-474D-AD83-15312515C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Tijdelijke aanduiding voor notities 2">
            <a:extLst>
              <a:ext uri="{FF2B5EF4-FFF2-40B4-BE49-F238E27FC236}">
                <a16:creationId xmlns:a16="http://schemas.microsoft.com/office/drawing/2014/main" id="{4C8BE747-2D8F-4E59-BFD0-0785AA3DA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Achtereenvolgens worden de belangrijkste groepen medicijnen voor HF-REF besproken (met een doserings-dia!).</a:t>
            </a:r>
          </a:p>
          <a:p>
            <a:r>
              <a:rPr lang="nl-NL" altLang="nl-NL"/>
              <a:t>Vooral voor nascholingen voor huisartsen kunnen deze dia’s interessant zijn. </a:t>
            </a:r>
          </a:p>
        </p:txBody>
      </p:sp>
      <p:sp>
        <p:nvSpPr>
          <p:cNvPr id="175108" name="Tijdelijke aanduiding voor dianummer 3">
            <a:extLst>
              <a:ext uri="{FF2B5EF4-FFF2-40B4-BE49-F238E27FC236}">
                <a16:creationId xmlns:a16="http://schemas.microsoft.com/office/drawing/2014/main" id="{F0B2C50F-7BDA-48EA-AB8C-066A301FB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4C24DE-0A78-476A-A5A8-CE40B6335C1F}" type="slidenum">
              <a:rPr lang="nl-NL" altLang="nl-NL">
                <a:latin typeface="Arial" panose="020B0604020202020204" pitchFamily="34" charset="0"/>
              </a:rPr>
              <a:pPr>
                <a:spcBef>
                  <a:spcPct val="0"/>
                </a:spcBef>
              </a:pPr>
              <a:t>57</a:t>
            </a:fld>
            <a:endParaRPr lang="nl-NL" altLang="nl-N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jdelijke aanduiding voor dia-afbeelding 1">
            <a:extLst>
              <a:ext uri="{FF2B5EF4-FFF2-40B4-BE49-F238E27FC236}">
                <a16:creationId xmlns:a16="http://schemas.microsoft.com/office/drawing/2014/main" id="{1478FA4F-71A6-4385-AC5C-73449A7F0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Tijdelijke aanduiding voor notities 2">
            <a:extLst>
              <a:ext uri="{FF2B5EF4-FFF2-40B4-BE49-F238E27FC236}">
                <a16:creationId xmlns:a16="http://schemas.microsoft.com/office/drawing/2014/main" id="{1D88A910-E384-4C91-9902-289165E9EA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77156" name="Tijdelijke aanduiding voor dianummer 3">
            <a:extLst>
              <a:ext uri="{FF2B5EF4-FFF2-40B4-BE49-F238E27FC236}">
                <a16:creationId xmlns:a16="http://schemas.microsoft.com/office/drawing/2014/main" id="{FA3DAF95-4ED1-49D1-ACC7-131D188F5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828B68-F4D3-49BC-908F-7A866634FB9F}" type="slidenum">
              <a:rPr lang="nl-NL" altLang="nl-NL">
                <a:latin typeface="Arial" panose="020B0604020202020204" pitchFamily="34" charset="0"/>
              </a:rPr>
              <a:pPr>
                <a:spcBef>
                  <a:spcPct val="0"/>
                </a:spcBef>
              </a:pPr>
              <a:t>58</a:t>
            </a:fld>
            <a:endParaRPr lang="nl-NL" altLang="nl-N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jdelijke aanduiding voor dia-afbeelding 1">
            <a:extLst>
              <a:ext uri="{FF2B5EF4-FFF2-40B4-BE49-F238E27FC236}">
                <a16:creationId xmlns:a16="http://schemas.microsoft.com/office/drawing/2014/main" id="{B313FEB1-F55F-45F6-ADB7-7BC4894E2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80CA13E9-DA32-4EBB-819F-FF6D77FA7F76}"/>
              </a:ext>
            </a:extLst>
          </p:cNvPr>
          <p:cNvSpPr>
            <a:spLocks noGrp="1"/>
          </p:cNvSpPr>
          <p:nvPr>
            <p:ph type="body" idx="1"/>
          </p:nvPr>
        </p:nvSpPr>
        <p:spPr/>
        <p:txBody>
          <a:bodyPr/>
          <a:lstStyle/>
          <a:p>
            <a:pPr>
              <a:defRPr/>
            </a:pPr>
            <a:r>
              <a:rPr lang="nl-NL" dirty="0"/>
              <a:t>Dit medicijn is veelal nog onbekend bij huisartsen en zal wat meer toelichting behoeven dan de vorige groepen.</a:t>
            </a:r>
          </a:p>
          <a:p>
            <a:pPr>
              <a:defRPr/>
            </a:pPr>
            <a:r>
              <a:rPr lang="nl-NL" dirty="0"/>
              <a:t>Kennis van </a:t>
            </a:r>
            <a:r>
              <a:rPr lang="nl-NL" dirty="0" err="1"/>
              <a:t>ivabradine</a:t>
            </a:r>
            <a:r>
              <a:rPr lang="nl-NL" dirty="0"/>
              <a:t> en (later) een ARNI is voor de huisartsen om twee redenen onmisbaar.</a:t>
            </a:r>
          </a:p>
          <a:p>
            <a:pPr marL="228600" indent="-228600">
              <a:buFontTx/>
              <a:buAutoNum type="arabicPeriod"/>
              <a:defRPr/>
            </a:pPr>
            <a:r>
              <a:rPr lang="nl-NL" dirty="0"/>
              <a:t>De huisarts ziet de patiënten (ook) om andere redenen.</a:t>
            </a:r>
          </a:p>
          <a:p>
            <a:pPr marL="228600" indent="-228600">
              <a:buFontTx/>
              <a:buAutoNum type="arabicPeriod"/>
              <a:defRPr/>
            </a:pPr>
            <a:r>
              <a:rPr lang="nl-NL" dirty="0"/>
              <a:t>De patiënt zal t.z.t. ook voor hartfalen onder de hoede van de huisarts kunnen vallen. </a:t>
            </a:r>
          </a:p>
        </p:txBody>
      </p:sp>
      <p:sp>
        <p:nvSpPr>
          <p:cNvPr id="178180" name="Tijdelijke aanduiding voor dianummer 3">
            <a:extLst>
              <a:ext uri="{FF2B5EF4-FFF2-40B4-BE49-F238E27FC236}">
                <a16:creationId xmlns:a16="http://schemas.microsoft.com/office/drawing/2014/main" id="{56933577-F8A4-40A5-A9FA-130BD785D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2C2B5-DB06-40C2-BB02-09320AD741C9}" type="slidenum">
              <a:rPr lang="nl-NL" altLang="nl-NL">
                <a:latin typeface="Arial" panose="020B0604020202020204" pitchFamily="34" charset="0"/>
              </a:rPr>
              <a:pPr>
                <a:spcBef>
                  <a:spcPct val="0"/>
                </a:spcBef>
              </a:pPr>
              <a:t>61</a:t>
            </a:fld>
            <a:endParaRPr lang="nl-NL" altLang="nl-NL">
              <a:latin typeface="Arial" panose="020B0604020202020204" pitchFamily="34" charset="0"/>
            </a:endParaRPr>
          </a:p>
        </p:txBody>
      </p:sp>
    </p:spTree>
    <p:extLst>
      <p:ext uri="{BB962C8B-B14F-4D97-AF65-F5344CB8AC3E}">
        <p14:creationId xmlns:p14="http://schemas.microsoft.com/office/powerpoint/2010/main" val="2009314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jdelijke aanduiding voor dia-afbeelding 1">
            <a:extLst>
              <a:ext uri="{FF2B5EF4-FFF2-40B4-BE49-F238E27FC236}">
                <a16:creationId xmlns:a16="http://schemas.microsoft.com/office/drawing/2014/main" id="{B313FEB1-F55F-45F6-ADB7-7BC4894E2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80CA13E9-DA32-4EBB-819F-FF6D77FA7F76}"/>
              </a:ext>
            </a:extLst>
          </p:cNvPr>
          <p:cNvSpPr>
            <a:spLocks noGrp="1"/>
          </p:cNvSpPr>
          <p:nvPr>
            <p:ph type="body" idx="1"/>
          </p:nvPr>
        </p:nvSpPr>
        <p:spPr/>
        <p:txBody>
          <a:bodyPr/>
          <a:lstStyle/>
          <a:p>
            <a:pPr>
              <a:defRPr/>
            </a:pPr>
            <a:r>
              <a:rPr lang="nl-NL" dirty="0"/>
              <a:t>Dit medicijn is veelal nog onbekend bij huisartsen en zal wat meer toelichting behoeven dan de vorige groepen.</a:t>
            </a:r>
          </a:p>
          <a:p>
            <a:pPr>
              <a:defRPr/>
            </a:pPr>
            <a:r>
              <a:rPr lang="nl-NL" dirty="0"/>
              <a:t>Kennis van </a:t>
            </a:r>
            <a:r>
              <a:rPr lang="nl-NL" dirty="0" err="1"/>
              <a:t>ivabradine</a:t>
            </a:r>
            <a:r>
              <a:rPr lang="nl-NL" dirty="0"/>
              <a:t> en (later) een ARNI is voor de huisartsen om twee redenen onmisbaar.</a:t>
            </a:r>
          </a:p>
          <a:p>
            <a:pPr marL="228600" indent="-228600">
              <a:buFontTx/>
              <a:buAutoNum type="arabicPeriod"/>
              <a:defRPr/>
            </a:pPr>
            <a:r>
              <a:rPr lang="nl-NL" dirty="0"/>
              <a:t>De huisarts ziet de patiënten (ook) om andere redenen.</a:t>
            </a:r>
          </a:p>
          <a:p>
            <a:pPr marL="228600" indent="-228600">
              <a:buFontTx/>
              <a:buAutoNum type="arabicPeriod"/>
              <a:defRPr/>
            </a:pPr>
            <a:r>
              <a:rPr lang="nl-NL" dirty="0"/>
              <a:t>De patiënt zal t.z.t. ook voor hartfalen onder de hoede van de huisarts kunnen vallen. </a:t>
            </a:r>
          </a:p>
        </p:txBody>
      </p:sp>
      <p:sp>
        <p:nvSpPr>
          <p:cNvPr id="178180" name="Tijdelijke aanduiding voor dianummer 3">
            <a:extLst>
              <a:ext uri="{FF2B5EF4-FFF2-40B4-BE49-F238E27FC236}">
                <a16:creationId xmlns:a16="http://schemas.microsoft.com/office/drawing/2014/main" id="{56933577-F8A4-40A5-A9FA-130BD785D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2C2B5-DB06-40C2-BB02-09320AD741C9}" type="slidenum">
              <a:rPr lang="nl-NL" altLang="nl-NL">
                <a:latin typeface="Arial" panose="020B0604020202020204" pitchFamily="34" charset="0"/>
              </a:rPr>
              <a:pPr>
                <a:spcBef>
                  <a:spcPct val="0"/>
                </a:spcBef>
              </a:pPr>
              <a:t>62</a:t>
            </a:fld>
            <a:endParaRPr lang="nl-NL" altLang="nl-NL">
              <a:latin typeface="Arial" panose="020B0604020202020204" pitchFamily="34" charset="0"/>
            </a:endParaRPr>
          </a:p>
        </p:txBody>
      </p:sp>
    </p:spTree>
    <p:extLst>
      <p:ext uri="{BB962C8B-B14F-4D97-AF65-F5344CB8AC3E}">
        <p14:creationId xmlns:p14="http://schemas.microsoft.com/office/powerpoint/2010/main" val="717740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jdelijke aanduiding voor dia-afbeelding 1">
            <a:extLst>
              <a:ext uri="{FF2B5EF4-FFF2-40B4-BE49-F238E27FC236}">
                <a16:creationId xmlns:a16="http://schemas.microsoft.com/office/drawing/2014/main" id="{B313FEB1-F55F-45F6-ADB7-7BC4894E2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80CA13E9-DA32-4EBB-819F-FF6D77FA7F76}"/>
              </a:ext>
            </a:extLst>
          </p:cNvPr>
          <p:cNvSpPr>
            <a:spLocks noGrp="1"/>
          </p:cNvSpPr>
          <p:nvPr>
            <p:ph type="body" idx="1"/>
          </p:nvPr>
        </p:nvSpPr>
        <p:spPr/>
        <p:txBody>
          <a:bodyPr/>
          <a:lstStyle/>
          <a:p>
            <a:pPr>
              <a:defRPr/>
            </a:pPr>
            <a:r>
              <a:rPr lang="nl-NL" dirty="0"/>
              <a:t>Dit medicijn is veelal nog onbekend bij huisartsen en zal wat meer toelichting behoeven dan de vorige groepen.</a:t>
            </a:r>
          </a:p>
          <a:p>
            <a:pPr>
              <a:defRPr/>
            </a:pPr>
            <a:r>
              <a:rPr lang="nl-NL" dirty="0"/>
              <a:t>Kennis van </a:t>
            </a:r>
            <a:r>
              <a:rPr lang="nl-NL" dirty="0" err="1"/>
              <a:t>ivabradine</a:t>
            </a:r>
            <a:r>
              <a:rPr lang="nl-NL" dirty="0"/>
              <a:t> en (later) een ARNI is voor de huisartsen om twee redenen onmisbaar.</a:t>
            </a:r>
          </a:p>
          <a:p>
            <a:pPr marL="228600" indent="-228600">
              <a:buFontTx/>
              <a:buAutoNum type="arabicPeriod"/>
              <a:defRPr/>
            </a:pPr>
            <a:r>
              <a:rPr lang="nl-NL" dirty="0"/>
              <a:t>De huisarts ziet de patiënten (ook) om andere redenen.</a:t>
            </a:r>
          </a:p>
          <a:p>
            <a:pPr marL="228600" indent="-228600">
              <a:buFontTx/>
              <a:buAutoNum type="arabicPeriod"/>
              <a:defRPr/>
            </a:pPr>
            <a:r>
              <a:rPr lang="nl-NL" dirty="0"/>
              <a:t>De patiënt zal t.z.t. ook voor hartfalen onder de hoede van de huisarts kunnen vallen. </a:t>
            </a:r>
          </a:p>
        </p:txBody>
      </p:sp>
      <p:sp>
        <p:nvSpPr>
          <p:cNvPr id="178180" name="Tijdelijke aanduiding voor dianummer 3">
            <a:extLst>
              <a:ext uri="{FF2B5EF4-FFF2-40B4-BE49-F238E27FC236}">
                <a16:creationId xmlns:a16="http://schemas.microsoft.com/office/drawing/2014/main" id="{56933577-F8A4-40A5-A9FA-130BD785D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2C2B5-DB06-40C2-BB02-09320AD741C9}" type="slidenum">
              <a:rPr lang="nl-NL" altLang="nl-NL">
                <a:latin typeface="Arial" panose="020B0604020202020204" pitchFamily="34" charset="0"/>
              </a:rPr>
              <a:pPr>
                <a:spcBef>
                  <a:spcPct val="0"/>
                </a:spcBef>
              </a:pPr>
              <a:t>63</a:t>
            </a:fld>
            <a:endParaRPr lang="nl-NL" altLang="nl-NL">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jdelijke aanduiding voor dia-afbeelding 1">
            <a:extLst>
              <a:ext uri="{FF2B5EF4-FFF2-40B4-BE49-F238E27FC236}">
                <a16:creationId xmlns:a16="http://schemas.microsoft.com/office/drawing/2014/main" id="{EC46C401-5BD9-4563-986B-83BFD03C0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Tijdelijke aanduiding voor notities 2">
            <a:extLst>
              <a:ext uri="{FF2B5EF4-FFF2-40B4-BE49-F238E27FC236}">
                <a16:creationId xmlns:a16="http://schemas.microsoft.com/office/drawing/2014/main" id="{6865BCC6-DF4A-42B5-8353-C8335B525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ARNI is voor verrreweg de meeste huisartsen helemaal nieuw.</a:t>
            </a:r>
          </a:p>
        </p:txBody>
      </p:sp>
      <p:sp>
        <p:nvSpPr>
          <p:cNvPr id="179204" name="Tijdelijke aanduiding voor dianummer 3">
            <a:extLst>
              <a:ext uri="{FF2B5EF4-FFF2-40B4-BE49-F238E27FC236}">
                <a16:creationId xmlns:a16="http://schemas.microsoft.com/office/drawing/2014/main" id="{C5E1427B-4FB1-41F2-8E57-FAF8FFE5DA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9B076-75D6-4C12-A164-37D78CBC339C}" type="slidenum">
              <a:rPr lang="nl-NL" altLang="nl-NL">
                <a:latin typeface="Arial" panose="020B0604020202020204" pitchFamily="34" charset="0"/>
              </a:rPr>
              <a:pPr>
                <a:spcBef>
                  <a:spcPct val="0"/>
                </a:spcBef>
              </a:pPr>
              <a:t>64</a:t>
            </a:fld>
            <a:endParaRPr lang="nl-NL" altLang="nl-N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a:extLst>
              <a:ext uri="{FF2B5EF4-FFF2-40B4-BE49-F238E27FC236}">
                <a16:creationId xmlns:a16="http://schemas.microsoft.com/office/drawing/2014/main" id="{3786FB9D-8780-4D96-81D2-9FCE5337D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Tijdelijke aanduiding voor notities 2">
            <a:extLst>
              <a:ext uri="{FF2B5EF4-FFF2-40B4-BE49-F238E27FC236}">
                <a16:creationId xmlns:a16="http://schemas.microsoft.com/office/drawing/2014/main" id="{01B4CA4D-46F2-4002-B055-D6766903D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verlaagde cardiac output en de hogere druk in de atria zetten het hart aan tot een compensatiemechanisme. Zowel het zenuwstelsel als hormonen spelen hierbij een rol. Vandaar “neuro-hormonaal”. </a:t>
            </a:r>
          </a:p>
          <a:p>
            <a:endParaRPr lang="nl-NL" altLang="nl-NL"/>
          </a:p>
        </p:txBody>
      </p:sp>
      <p:sp>
        <p:nvSpPr>
          <p:cNvPr id="118788" name="Tijdelijke aanduiding voor dianummer 3">
            <a:extLst>
              <a:ext uri="{FF2B5EF4-FFF2-40B4-BE49-F238E27FC236}">
                <a16:creationId xmlns:a16="http://schemas.microsoft.com/office/drawing/2014/main" id="{2DFADB14-249A-483B-B177-429393956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88D73B-2244-403F-A1D7-218E09ACE47C}" type="slidenum">
              <a:rPr lang="nl-NL" altLang="nl-NL">
                <a:latin typeface="Arial" panose="020B0604020202020204" pitchFamily="34" charset="0"/>
              </a:rPr>
              <a:pPr>
                <a:spcBef>
                  <a:spcPct val="0"/>
                </a:spcBef>
              </a:pPr>
              <a:t>7</a:t>
            </a:fld>
            <a:endParaRPr lang="nl-NL" altLang="nl-NL">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jdelijke aanduiding voor dia-afbeelding 1">
            <a:extLst>
              <a:ext uri="{FF2B5EF4-FFF2-40B4-BE49-F238E27FC236}">
                <a16:creationId xmlns:a16="http://schemas.microsoft.com/office/drawing/2014/main" id="{EC46C401-5BD9-4563-986B-83BFD03C0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Tijdelijke aanduiding voor notities 2">
            <a:extLst>
              <a:ext uri="{FF2B5EF4-FFF2-40B4-BE49-F238E27FC236}">
                <a16:creationId xmlns:a16="http://schemas.microsoft.com/office/drawing/2014/main" id="{6865BCC6-DF4A-42B5-8353-C8335B525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ARNI is voor verrreweg de meeste huisartsen helemaal nieuw.</a:t>
            </a:r>
          </a:p>
        </p:txBody>
      </p:sp>
      <p:sp>
        <p:nvSpPr>
          <p:cNvPr id="179204" name="Tijdelijke aanduiding voor dianummer 3">
            <a:extLst>
              <a:ext uri="{FF2B5EF4-FFF2-40B4-BE49-F238E27FC236}">
                <a16:creationId xmlns:a16="http://schemas.microsoft.com/office/drawing/2014/main" id="{C5E1427B-4FB1-41F2-8E57-FAF8FFE5DA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9B076-75D6-4C12-A164-37D78CBC339C}" type="slidenum">
              <a:rPr lang="nl-NL" altLang="nl-NL">
                <a:latin typeface="Arial" panose="020B0604020202020204" pitchFamily="34" charset="0"/>
              </a:rPr>
              <a:pPr>
                <a:spcBef>
                  <a:spcPct val="0"/>
                </a:spcBef>
              </a:pPr>
              <a:t>65</a:t>
            </a:fld>
            <a:endParaRPr lang="nl-NL" altLang="nl-NL">
              <a:latin typeface="Arial" panose="020B0604020202020204" pitchFamily="34" charset="0"/>
            </a:endParaRPr>
          </a:p>
        </p:txBody>
      </p:sp>
    </p:spTree>
    <p:extLst>
      <p:ext uri="{BB962C8B-B14F-4D97-AF65-F5344CB8AC3E}">
        <p14:creationId xmlns:p14="http://schemas.microsoft.com/office/powerpoint/2010/main" val="1675352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jdelijke aanduiding voor dia-afbeelding 1">
            <a:extLst>
              <a:ext uri="{FF2B5EF4-FFF2-40B4-BE49-F238E27FC236}">
                <a16:creationId xmlns:a16="http://schemas.microsoft.com/office/drawing/2014/main" id="{55158A61-5720-4082-8DE1-AE4C782360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Tijdelijke aanduiding voor notities 2">
            <a:extLst>
              <a:ext uri="{FF2B5EF4-FFF2-40B4-BE49-F238E27FC236}">
                <a16:creationId xmlns:a16="http://schemas.microsoft.com/office/drawing/2014/main" id="{3DFB049C-3938-41BD-9D75-11CDD90D5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kan worden ingegaan op de “restgroepen”. </a:t>
            </a:r>
          </a:p>
        </p:txBody>
      </p:sp>
      <p:sp>
        <p:nvSpPr>
          <p:cNvPr id="180228" name="Tijdelijke aanduiding voor dianummer 3">
            <a:extLst>
              <a:ext uri="{FF2B5EF4-FFF2-40B4-BE49-F238E27FC236}">
                <a16:creationId xmlns:a16="http://schemas.microsoft.com/office/drawing/2014/main" id="{80AF35CC-3BD7-4464-87C9-0E5B3BEC8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766BA9-6B82-465C-8D18-C3EC21BC51F3}" type="slidenum">
              <a:rPr lang="nl-NL" altLang="nl-NL">
                <a:latin typeface="Arial" panose="020B0604020202020204" pitchFamily="34" charset="0"/>
              </a:rPr>
              <a:pPr>
                <a:spcBef>
                  <a:spcPct val="0"/>
                </a:spcBef>
              </a:pPr>
              <a:t>66</a:t>
            </a:fld>
            <a:endParaRPr lang="nl-NL" altLang="nl-NL">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jdelijke aanduiding voor dia-afbeelding 1">
            <a:extLst>
              <a:ext uri="{FF2B5EF4-FFF2-40B4-BE49-F238E27FC236}">
                <a16:creationId xmlns:a16="http://schemas.microsoft.com/office/drawing/2014/main" id="{702AA467-CA91-4D19-845D-FD030362E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Tijdelijke aanduiding voor notities 2">
            <a:extLst>
              <a:ext uri="{FF2B5EF4-FFF2-40B4-BE49-F238E27FC236}">
                <a16:creationId xmlns:a16="http://schemas.microsoft.com/office/drawing/2014/main" id="{8BAE6C3E-0039-434F-A6C0-CA9F8BE4E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Hoewle vaak een open deur, het is altijd goed om de af te raden medicatie nog eens de revue te laten passeren.</a:t>
            </a:r>
          </a:p>
          <a:p>
            <a:endParaRPr lang="nl-NL" altLang="nl-NL"/>
          </a:p>
        </p:txBody>
      </p:sp>
      <p:sp>
        <p:nvSpPr>
          <p:cNvPr id="181252" name="Tijdelijke aanduiding voor dianummer 3">
            <a:extLst>
              <a:ext uri="{FF2B5EF4-FFF2-40B4-BE49-F238E27FC236}">
                <a16:creationId xmlns:a16="http://schemas.microsoft.com/office/drawing/2014/main" id="{6CC346D2-DF91-4607-BD73-BD914CC3E9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0CB46F-B314-4C71-9624-584957171AA9}" type="slidenum">
              <a:rPr lang="nl-NL" altLang="nl-NL">
                <a:latin typeface="Arial" panose="020B0604020202020204" pitchFamily="34" charset="0"/>
              </a:rPr>
              <a:pPr>
                <a:spcBef>
                  <a:spcPct val="0"/>
                </a:spcBef>
              </a:pPr>
              <a:t>67</a:t>
            </a:fld>
            <a:endParaRPr lang="nl-NL" altLang="nl-NL">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05884FD2-922E-4C43-A1E0-91116D465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a:extLst>
              <a:ext uri="{FF2B5EF4-FFF2-40B4-BE49-F238E27FC236}">
                <a16:creationId xmlns:a16="http://schemas.microsoft.com/office/drawing/2014/main" id="{AFEA026F-C1DE-4530-89BD-BE40C592E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 tweedelijns hartfalencardioloog zal de pHF-REF-patiënt door kunnen verwijzen naar de derde lijn voor interventies.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17637018-C78C-451B-82EC-7A0BB34613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a:extLst>
              <a:ext uri="{FF2B5EF4-FFF2-40B4-BE49-F238E27FC236}">
                <a16:creationId xmlns:a16="http://schemas.microsoft.com/office/drawing/2014/main" id="{66F01207-C9C8-4897-AA52-F3143727B0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Medicamenteuze therapie voor HF-PEF is even eenvoudig als triest.</a:t>
            </a:r>
          </a:p>
          <a:p>
            <a:pPr eaLnBrk="1" hangingPunct="1"/>
            <a:r>
              <a:rPr lang="nl-NL" altLang="nl-NL" u="sng"/>
              <a:t>Vooralsnog</a:t>
            </a:r>
            <a:r>
              <a:rPr lang="nl-NL" altLang="nl-NL"/>
              <a:t> laat geen enkele studie reductie zien. Hopen op de toekomst…</a:t>
            </a:r>
          </a:p>
          <a:p>
            <a:pPr eaLnBrk="1" hangingPunct="1"/>
            <a:endParaRPr lang="nl-NL" altLang="nl-NL"/>
          </a:p>
          <a:p>
            <a:pPr eaLnBrk="1" hangingPunct="1"/>
            <a:r>
              <a:rPr lang="nl-NL" altLang="nl-NL"/>
              <a:t>Wel is er effect op kwaliteit van leven!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0AFFFD8-6668-485F-B2E3-6A91752C9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49D5740D-2A61-4715-B0D9-17441BF81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Diuretica bij overvuylling, zodat de patiënt minder benauwd wordt.</a:t>
            </a:r>
          </a:p>
          <a:p>
            <a:pPr eaLnBrk="1" hangingPunct="1"/>
            <a:r>
              <a:rPr lang="nl-NL" altLang="nl-NL"/>
              <a:t>CAVE ondervulling (controleren nierfunctie en ureum).</a:t>
            </a:r>
          </a:p>
          <a:p>
            <a:pPr eaLnBrk="1" hangingPunct="1"/>
            <a:r>
              <a:rPr lang="nl-NL" altLang="nl-NL"/>
              <a:t>Bij keuze voor antihypertensiva bij HF-PEF eerste keuze middelen uiteraard ACE-remmer/AII-antagonist, béta-blokkers en aldosteronantagonist!</a:t>
            </a:r>
          </a:p>
          <a:p>
            <a:pPr eaLnBrk="1" hangingPunct="1"/>
            <a:endParaRPr lang="nl-NL" altLang="nl-NL"/>
          </a:p>
          <a:p>
            <a:pPr eaLnBrk="1" hangingPunct="1"/>
            <a:endParaRPr lang="nl-NL" altLang="nl-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81ACD6D6-FB3B-4EAA-8BFE-467990320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985EA2-88CB-4729-93AC-F559E2270660}" type="slidenum">
              <a:rPr lang="nl-NL" altLang="en-US">
                <a:solidFill>
                  <a:srgbClr val="000000"/>
                </a:solidFill>
                <a:latin typeface="Arial" panose="020B0604020202020204" pitchFamily="34" charset="0"/>
                <a:ea typeface="MS PGothic" panose="020B0600070205080204" pitchFamily="34" charset="-128"/>
              </a:rPr>
              <a:pPr>
                <a:spcBef>
                  <a:spcPct val="0"/>
                </a:spcBef>
              </a:pPr>
              <a:t>71</a:t>
            </a:fld>
            <a:endParaRPr lang="nl-NL" altLang="en-US">
              <a:solidFill>
                <a:srgbClr val="000000"/>
              </a:solidFill>
              <a:latin typeface="Arial" panose="020B0604020202020204" pitchFamily="34" charset="0"/>
              <a:ea typeface="MS PGothic" panose="020B0600070205080204" pitchFamily="34" charset="-128"/>
            </a:endParaRPr>
          </a:p>
        </p:txBody>
      </p:sp>
      <p:sp>
        <p:nvSpPr>
          <p:cNvPr id="185347" name="Rectangle 2">
            <a:extLst>
              <a:ext uri="{FF2B5EF4-FFF2-40B4-BE49-F238E27FC236}">
                <a16:creationId xmlns:a16="http://schemas.microsoft.com/office/drawing/2014/main" id="{EB4ED912-177B-4457-9932-5F050DDE5C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A114CC9B-B549-4A95-B8AE-45A32F2B75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3BBF4CF6-5F93-4F64-B696-39227D425F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BA0E4D-FA4E-4B7E-9CCC-EE1922C3C5C8}" type="slidenum">
              <a:rPr lang="nl-NL" altLang="en-US">
                <a:solidFill>
                  <a:srgbClr val="000000"/>
                </a:solidFill>
                <a:latin typeface="Arial" panose="020B0604020202020204" pitchFamily="34" charset="0"/>
                <a:ea typeface="MS PGothic" panose="020B0600070205080204" pitchFamily="34" charset="-128"/>
              </a:rPr>
              <a:pPr>
                <a:spcBef>
                  <a:spcPct val="0"/>
                </a:spcBef>
              </a:pPr>
              <a:t>72</a:t>
            </a:fld>
            <a:endParaRPr lang="nl-NL" altLang="en-US">
              <a:solidFill>
                <a:srgbClr val="000000"/>
              </a:solidFill>
              <a:latin typeface="Arial" panose="020B0604020202020204" pitchFamily="34" charset="0"/>
              <a:ea typeface="MS PGothic" panose="020B0600070205080204" pitchFamily="34" charset="-128"/>
            </a:endParaRPr>
          </a:p>
        </p:txBody>
      </p:sp>
      <p:sp>
        <p:nvSpPr>
          <p:cNvPr id="186371" name="Rectangle 2">
            <a:extLst>
              <a:ext uri="{FF2B5EF4-FFF2-40B4-BE49-F238E27FC236}">
                <a16:creationId xmlns:a16="http://schemas.microsoft.com/office/drawing/2014/main" id="{494F155B-3494-4056-BAA8-12D9C86AE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a:extLst>
              <a:ext uri="{FF2B5EF4-FFF2-40B4-BE49-F238E27FC236}">
                <a16:creationId xmlns:a16="http://schemas.microsoft.com/office/drawing/2014/main" id="{B103EF9B-16DA-4382-B14A-217368CCA3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en-US">
                <a:latin typeface="Arial" panose="020B0604020202020204" pitchFamily="34" charset="0"/>
                <a:cs typeface="Arial" panose="020B0604020202020204" pitchFamily="34" charset="0"/>
              </a:rPr>
              <a:t>Dit is de kernvraag van de presentatie.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9A4E970-DAA5-4506-AC68-3CFE1467B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7F572481-C748-4750-BA40-47834F215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 kwaliteits-slag met betrekking tot hartfalen die in de eerste lijn kan worden gemaakt, geldt niet alleen voor de hartfalenpatiënten die terugverwezen zullen worden, maar ook al voor de hartfalenpatiënten die de huisarts nu controleert (ongeveer een derde van het aantal hartfalenpatiënten, veelal kwetsbare ouderen).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jdelijke aanduiding voor dia-afbeelding 1">
            <a:extLst>
              <a:ext uri="{FF2B5EF4-FFF2-40B4-BE49-F238E27FC236}">
                <a16:creationId xmlns:a16="http://schemas.microsoft.com/office/drawing/2014/main" id="{A170985A-2AD8-47B9-A764-51033FABC6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Tijdelijke aanduiding voor notities 2">
            <a:extLst>
              <a:ext uri="{FF2B5EF4-FFF2-40B4-BE49-F238E27FC236}">
                <a16:creationId xmlns:a16="http://schemas.microsoft.com/office/drawing/2014/main" id="{5ABA766B-B11A-4D02-B7F3-646B9C456B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controles in de eerste lijn worden gedaan door de praktijkondersteuner, maar voordat deze in beeld komt is een zogenaamd schakelconsult door de huisarts onontbeerlijk. De huisarts is uiteindelijk eindverantwoordelijk.</a:t>
            </a:r>
          </a:p>
          <a:p>
            <a:r>
              <a:rPr lang="nl-NL" altLang="nl-NL"/>
              <a:t>Een goede uitleg van de gang van zaken met de rol van de praktijkondersteuner daarin in daarom dan ook noodzakelijk.</a:t>
            </a:r>
          </a:p>
          <a:p>
            <a:r>
              <a:rPr lang="nl-NL" altLang="nl-NL"/>
              <a:t>Verder is de huisarts verantwoordelijk voor het vastleggen in het huisartsinformatiesysteem van de NYHA-klasse (op dat moment!), het juist invullen van de probleemlijst (K77) met de vermelding HF-REF of HF-PEF en de contra-indicatie hartfalen (medicatie!)</a:t>
            </a:r>
          </a:p>
        </p:txBody>
      </p:sp>
      <p:sp>
        <p:nvSpPr>
          <p:cNvPr id="191492" name="Tijdelijke aanduiding voor dianummer 3">
            <a:extLst>
              <a:ext uri="{FF2B5EF4-FFF2-40B4-BE49-F238E27FC236}">
                <a16:creationId xmlns:a16="http://schemas.microsoft.com/office/drawing/2014/main" id="{2B451870-4C3B-45AE-A8BA-580C9E2EA3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20959F-A6D6-4C1B-97F6-2A4810175DFF}" type="slidenum">
              <a:rPr lang="nl-NL" altLang="nl-NL">
                <a:latin typeface="Arial" panose="020B0604020202020204" pitchFamily="34" charset="0"/>
              </a:rPr>
              <a:pPr>
                <a:spcBef>
                  <a:spcPct val="0"/>
                </a:spcBef>
              </a:pPr>
              <a:t>74</a:t>
            </a:fld>
            <a:endParaRPr lang="nl-NL" altLang="nl-N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054DCEC-0EC4-4D91-B6CD-10AD7D7E5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a:extLst>
              <a:ext uri="{FF2B5EF4-FFF2-40B4-BE49-F238E27FC236}">
                <a16:creationId xmlns:a16="http://schemas.microsoft.com/office/drawing/2014/main" id="{413EBCB9-BB19-43D2-B82A-550AB67F2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nl-NL" altLang="nl-NL" sz="900"/>
              <a:t>Het wonderlijke RAAS-systeem kan (kort) worden doorgenomen.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jdelijke aanduiding voor dia-afbeelding 1">
            <a:extLst>
              <a:ext uri="{FF2B5EF4-FFF2-40B4-BE49-F238E27FC236}">
                <a16:creationId xmlns:a16="http://schemas.microsoft.com/office/drawing/2014/main" id="{D534629D-7F7D-4586-ACE6-B065497127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Tijdelijke aanduiding voor notities 2">
            <a:extLst>
              <a:ext uri="{FF2B5EF4-FFF2-40B4-BE49-F238E27FC236}">
                <a16:creationId xmlns:a16="http://schemas.microsoft.com/office/drawing/2014/main" id="{689AB0D8-1155-46FD-84F1-312385D26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Hier nog eens de classificatie van de NYHA.</a:t>
            </a:r>
          </a:p>
          <a:p>
            <a:pPr eaLnBrk="1" hangingPunct="1"/>
            <a:r>
              <a:rPr lang="nl-NL" altLang="nl-NL"/>
              <a:t>Het betreft een indeling aan de hand van de klachten, niet van de ejectiefractie of iets dergelijks.</a:t>
            </a:r>
          </a:p>
          <a:p>
            <a:pPr eaLnBrk="1" hangingPunct="1"/>
            <a:r>
              <a:rPr lang="nl-NL" altLang="nl-NL"/>
              <a:t>Per week kan deze classificatie dus veranderen (ten kwade, maar ook ten goede).</a:t>
            </a:r>
          </a:p>
        </p:txBody>
      </p:sp>
      <p:sp>
        <p:nvSpPr>
          <p:cNvPr id="192516" name="Tijdelijke aanduiding voor dianummer 3">
            <a:extLst>
              <a:ext uri="{FF2B5EF4-FFF2-40B4-BE49-F238E27FC236}">
                <a16:creationId xmlns:a16="http://schemas.microsoft.com/office/drawing/2014/main" id="{1933C32A-FB61-4625-AF87-0B46AE7A5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5CDAAD-26F5-4746-A4D5-B39E073B8BB3}" type="slidenum">
              <a:rPr lang="nl-NL" altLang="nl-NL">
                <a:ea typeface="MS PGothic" panose="020B0600070205080204" pitchFamily="34" charset="-128"/>
              </a:rPr>
              <a:pPr>
                <a:spcBef>
                  <a:spcPct val="0"/>
                </a:spcBef>
              </a:pPr>
              <a:t>75</a:t>
            </a:fld>
            <a:endParaRPr lang="nl-NL" altLang="nl-NL">
              <a:ea typeface="MS PGothic"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jdelijke aanduiding voor dia-afbeelding 1">
            <a:extLst>
              <a:ext uri="{FF2B5EF4-FFF2-40B4-BE49-F238E27FC236}">
                <a16:creationId xmlns:a16="http://schemas.microsoft.com/office/drawing/2014/main" id="{C34A8DDF-A2CF-4F6C-B79B-2708AD2657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Tijdelijke aanduiding voor notities 2">
            <a:extLst>
              <a:ext uri="{FF2B5EF4-FFF2-40B4-BE49-F238E27FC236}">
                <a16:creationId xmlns:a16="http://schemas.microsoft.com/office/drawing/2014/main" id="{6928D144-9C50-45E2-9C17-76C18B325D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We gaan verder met de rol van de praktijkondersteuner.</a:t>
            </a:r>
          </a:p>
          <a:p>
            <a:r>
              <a:rPr lang="nl-NL" altLang="nl-NL"/>
              <a:t>Net als bij de andere zorgprogramma’s voert zij de controles uit, speelt zij een centrale rol en is in principe het eerste aanspreekpunt voor de patiënt.</a:t>
            </a:r>
          </a:p>
        </p:txBody>
      </p:sp>
      <p:sp>
        <p:nvSpPr>
          <p:cNvPr id="193540" name="Tijdelijke aanduiding voor dianummer 3">
            <a:extLst>
              <a:ext uri="{FF2B5EF4-FFF2-40B4-BE49-F238E27FC236}">
                <a16:creationId xmlns:a16="http://schemas.microsoft.com/office/drawing/2014/main" id="{55D99DA4-26F0-4D02-A889-5448EBEEFC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776F66-36C1-4075-BF20-CA9629A98B49}" type="slidenum">
              <a:rPr lang="nl-NL" altLang="nl-NL">
                <a:latin typeface="Arial" panose="020B0604020202020204" pitchFamily="34" charset="0"/>
              </a:rPr>
              <a:pPr>
                <a:spcBef>
                  <a:spcPct val="0"/>
                </a:spcBef>
              </a:pPr>
              <a:t>76</a:t>
            </a:fld>
            <a:endParaRPr lang="nl-NL" altLang="nl-NL">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jdelijke aanduiding voor dia-afbeelding 1">
            <a:extLst>
              <a:ext uri="{FF2B5EF4-FFF2-40B4-BE49-F238E27FC236}">
                <a16:creationId xmlns:a16="http://schemas.microsoft.com/office/drawing/2014/main" id="{42B7B92D-63EA-4853-A09F-BBB2830E0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Tijdelijke aanduiding voor notities 2">
            <a:extLst>
              <a:ext uri="{FF2B5EF4-FFF2-40B4-BE49-F238E27FC236}">
                <a16:creationId xmlns:a16="http://schemas.microsoft.com/office/drawing/2014/main" id="{6CB74283-E736-4602-A50D-1E61E563C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Alom wordt geaarzeld bij de gedachte dat de praktijkondersteuner de centrale rol bij een zo ingewikkeld probleem als hartfalen wel aan kan.</a:t>
            </a:r>
          </a:p>
          <a:p>
            <a:endParaRPr lang="nl-NL" altLang="nl-NL"/>
          </a:p>
        </p:txBody>
      </p:sp>
      <p:sp>
        <p:nvSpPr>
          <p:cNvPr id="194564" name="Tijdelijke aanduiding voor dianummer 3">
            <a:extLst>
              <a:ext uri="{FF2B5EF4-FFF2-40B4-BE49-F238E27FC236}">
                <a16:creationId xmlns:a16="http://schemas.microsoft.com/office/drawing/2014/main" id="{B6FFA4E7-8FF1-429D-BB55-32CFD55C4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F3A595-F567-4DA8-BDC9-84D73C1BB380}" type="slidenum">
              <a:rPr lang="nl-NL" altLang="nl-NL">
                <a:latin typeface="Arial" panose="020B0604020202020204" pitchFamily="34" charset="0"/>
              </a:rPr>
              <a:pPr>
                <a:spcBef>
                  <a:spcPct val="0"/>
                </a:spcBef>
              </a:pPr>
              <a:t>77</a:t>
            </a:fld>
            <a:endParaRPr lang="nl-NL" altLang="nl-NL">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jdelijke aanduiding voor dia-afbeelding 1">
            <a:extLst>
              <a:ext uri="{FF2B5EF4-FFF2-40B4-BE49-F238E27FC236}">
                <a16:creationId xmlns:a16="http://schemas.microsoft.com/office/drawing/2014/main" id="{71E7B569-02F3-4F43-BC09-726075C0A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Tijdelijke aanduiding voor notities 2">
            <a:extLst>
              <a:ext uri="{FF2B5EF4-FFF2-40B4-BE49-F238E27FC236}">
                <a16:creationId xmlns:a16="http://schemas.microsoft.com/office/drawing/2014/main" id="{4383637E-8601-4626-A9DF-AA8523344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Op www.nvvcconnect.nl staat onder de toolbox bij hartfalen (onder Groot Leiden) ook een voorbeeld voor een Samenvattingskaart waarin alle stappen wat uitgebreider zijn vermeld.</a:t>
            </a:r>
          </a:p>
          <a:p>
            <a:pPr eaLnBrk="1" hangingPunct="1">
              <a:spcBef>
                <a:spcPct val="0"/>
              </a:spcBef>
            </a:pPr>
            <a:endParaRPr lang="nl-NL" altLang="nl-NL"/>
          </a:p>
          <a:p>
            <a:pPr eaLnBrk="1" hangingPunct="1">
              <a:spcBef>
                <a:spcPct val="0"/>
              </a:spcBef>
            </a:pPr>
            <a:r>
              <a:rPr lang="nl-NL" altLang="nl-NL"/>
              <a:t>Anamnese:  </a:t>
            </a:r>
            <a:br>
              <a:rPr lang="nl-NL" altLang="nl-NL"/>
            </a:br>
            <a:r>
              <a:rPr lang="nl-NL" altLang="nl-NL"/>
              <a:t>• Voorgeschiedenis en co-morbiditeit, hart- en vaatziekten in familie • Kortademigheid, oedeem • Therapietrouw • Roken, alcohol, lichaamsbeweging, eetgedrag • Woonomstandigheden • Mantelzorg, wijkverpleging • Psychische problemen • Wensen patiënt </a:t>
            </a:r>
          </a:p>
          <a:p>
            <a:pPr eaLnBrk="1" hangingPunct="1">
              <a:spcBef>
                <a:spcPct val="0"/>
              </a:spcBef>
            </a:pPr>
            <a:r>
              <a:rPr lang="nl-NL" altLang="nl-NL"/>
              <a:t>Lichamelijk onderzoek: • Lengte, gewicht, BMI • Bloeddruk, pols (ritme, frequentie) • Aanwezigheid oedeem </a:t>
            </a:r>
          </a:p>
          <a:p>
            <a:pPr eaLnBrk="1" hangingPunct="1">
              <a:spcBef>
                <a:spcPct val="0"/>
              </a:spcBef>
            </a:pPr>
            <a:r>
              <a:rPr lang="nl-NL" altLang="nl-NL"/>
              <a:t>Aanvullend onderzoek alleen op indicatie: • Lab: Hb, Na, K, creatinine (MDRD), glucose nuchter, lipidenspectrum, TSH en (NT-pro)BNP • ECG in overleg met huisarts (uitgangs-ECG?)</a:t>
            </a:r>
          </a:p>
        </p:txBody>
      </p:sp>
      <p:sp>
        <p:nvSpPr>
          <p:cNvPr id="195588" name="Tijdelijke aanduiding voor dianummer 3">
            <a:extLst>
              <a:ext uri="{FF2B5EF4-FFF2-40B4-BE49-F238E27FC236}">
                <a16:creationId xmlns:a16="http://schemas.microsoft.com/office/drawing/2014/main" id="{58A3FC8C-0EA4-487D-8D27-093AAFD142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902861-D07D-4A3C-BB2B-37FDD24AA72F}" type="slidenum">
              <a:rPr lang="nl-NL" altLang="nl-NL">
                <a:latin typeface="Arial" panose="020B0604020202020204" pitchFamily="34" charset="0"/>
              </a:rPr>
              <a:pPr>
                <a:spcBef>
                  <a:spcPct val="0"/>
                </a:spcBef>
              </a:pPr>
              <a:t>78</a:t>
            </a:fld>
            <a:endParaRPr lang="nl-NL" altLang="nl-NL">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jdelijke aanduiding voor dia-afbeelding 1">
            <a:extLst>
              <a:ext uri="{FF2B5EF4-FFF2-40B4-BE49-F238E27FC236}">
                <a16:creationId xmlns:a16="http://schemas.microsoft.com/office/drawing/2014/main" id="{EF83E40D-AF2D-4A03-A524-EB07D759B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Tijdelijke aanduiding voor notities 2">
            <a:extLst>
              <a:ext uri="{FF2B5EF4-FFF2-40B4-BE49-F238E27FC236}">
                <a16:creationId xmlns:a16="http://schemas.microsoft.com/office/drawing/2014/main" id="{1394627A-38BD-4479-B18E-0788A39D9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Met nadruk wordt gewezen op de rol van de ketenpartners bij hartfalen in de eerste lijn (apotheker, diëtist en fysiotherapeut.</a:t>
            </a:r>
          </a:p>
          <a:p>
            <a:pPr eaLnBrk="1" hangingPunct="1">
              <a:spcBef>
                <a:spcPct val="0"/>
              </a:spcBef>
            </a:pPr>
            <a:r>
              <a:rPr lang="nl-NL" altLang="nl-NL"/>
              <a:t>De diëtist is onontbeerlijk (Zout! Vocht!)</a:t>
            </a:r>
          </a:p>
          <a:p>
            <a:pPr eaLnBrk="1" hangingPunct="1">
              <a:spcBef>
                <a:spcPct val="0"/>
              </a:spcBef>
            </a:pPr>
            <a:r>
              <a:rPr lang="nl-NL" altLang="nl-NL"/>
              <a:t>Bij een beweegprogramma moeten de individuele doelen goed in het oog worden gehouden: soms is het voor een hartfalenpatiënt al een wereld van verschil om in plaats van alleen in de tuin nu ook in de supermarkt op de hoek te komen. </a:t>
            </a:r>
          </a:p>
          <a:p>
            <a:pPr eaLnBrk="1" hangingPunct="1">
              <a:spcBef>
                <a:spcPct val="0"/>
              </a:spcBef>
            </a:pPr>
            <a:r>
              <a:rPr lang="nl-NL" altLang="nl-NL"/>
              <a:t>Vaak worden mantelzorgers vergeten. Zij nemen (vooral bij kwetsbare patiënten, maar ook als partner) een grote plaats in.</a:t>
            </a:r>
          </a:p>
          <a:p>
            <a:pPr eaLnBrk="1" hangingPunct="1">
              <a:spcBef>
                <a:spcPct val="0"/>
              </a:spcBef>
            </a:pPr>
            <a:endParaRPr lang="nl-NL" altLang="nl-NL"/>
          </a:p>
        </p:txBody>
      </p:sp>
      <p:sp>
        <p:nvSpPr>
          <p:cNvPr id="196612" name="Tijdelijke aanduiding voor dianummer 3">
            <a:extLst>
              <a:ext uri="{FF2B5EF4-FFF2-40B4-BE49-F238E27FC236}">
                <a16:creationId xmlns:a16="http://schemas.microsoft.com/office/drawing/2014/main" id="{EE8C74B3-B14E-4198-8C2B-D637A99CE6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49DE9E-CF71-4C7B-831C-858A2D443920}" type="slidenum">
              <a:rPr lang="nl-NL" altLang="nl-NL">
                <a:latin typeface="Arial" panose="020B0604020202020204" pitchFamily="34" charset="0"/>
              </a:rPr>
              <a:pPr>
                <a:spcBef>
                  <a:spcPct val="0"/>
                </a:spcBef>
              </a:pPr>
              <a:t>79</a:t>
            </a:fld>
            <a:endParaRPr lang="nl-NL" altLang="nl-NL">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92E8A9CA-75BD-49F8-8E97-EAAC3D91D3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207D79-30E9-4913-A953-A8E0238D4EAE}" type="slidenum">
              <a:rPr kumimoji="0" lang="en-US" altLang="nl-NL"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155" name="Rectangle 2">
            <a:extLst>
              <a:ext uri="{FF2B5EF4-FFF2-40B4-BE49-F238E27FC236}">
                <a16:creationId xmlns:a16="http://schemas.microsoft.com/office/drawing/2014/main" id="{661A0E7B-F419-4964-9AB9-897990649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a:extLst>
              <a:ext uri="{FF2B5EF4-FFF2-40B4-BE49-F238E27FC236}">
                <a16:creationId xmlns:a16="http://schemas.microsoft.com/office/drawing/2014/main" id="{0EED0E57-0D4A-435C-B5F9-0F4AD80F7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latin typeface="Arial" panose="020B0604020202020204" pitchFamily="34" charset="0"/>
              </a:rPr>
              <a:t>Gekozen i voor de website www.heartfailurematters.org.</a:t>
            </a:r>
          </a:p>
          <a:p>
            <a:pPr eaLnBrk="1" hangingPunct="1"/>
            <a:r>
              <a:rPr lang="nl-NL" altLang="nl-NL">
                <a:latin typeface="Arial" panose="020B0604020202020204" pitchFamily="34" charset="0"/>
              </a:rPr>
              <a:t>Ook thuisaarts.nl en de website van de Hartstichting geven uiteraard goede informatie.</a:t>
            </a:r>
          </a:p>
        </p:txBody>
      </p:sp>
    </p:spTree>
    <p:extLst>
      <p:ext uri="{BB962C8B-B14F-4D97-AF65-F5344CB8AC3E}">
        <p14:creationId xmlns:p14="http://schemas.microsoft.com/office/powerpoint/2010/main" val="13805137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3DDB9A7E-8EDB-4226-86AD-8088D4BF3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AFB36A-B319-4F59-9511-FA82A9B5BEBA}" type="slidenum">
              <a:rPr lang="en-US" altLang="nl-NL">
                <a:latin typeface="Arial" panose="020B0604020202020204" pitchFamily="34" charset="0"/>
                <a:ea typeface="MS PGothic" panose="020B0600070205080204" pitchFamily="34" charset="-128"/>
              </a:rPr>
              <a:pPr>
                <a:spcBef>
                  <a:spcPct val="0"/>
                </a:spcBef>
              </a:pPr>
              <a:t>81</a:t>
            </a:fld>
            <a:endParaRPr lang="en-US" altLang="nl-NL">
              <a:latin typeface="Arial" panose="020B0604020202020204" pitchFamily="34" charset="0"/>
              <a:ea typeface="MS PGothic" panose="020B0600070205080204" pitchFamily="34" charset="-128"/>
            </a:endParaRPr>
          </a:p>
        </p:txBody>
      </p:sp>
      <p:sp>
        <p:nvSpPr>
          <p:cNvPr id="197635" name="Rectangle 2">
            <a:extLst>
              <a:ext uri="{FF2B5EF4-FFF2-40B4-BE49-F238E27FC236}">
                <a16:creationId xmlns:a16="http://schemas.microsoft.com/office/drawing/2014/main" id="{90687707-BCC4-46EC-8255-58D0E743EB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a:extLst>
              <a:ext uri="{FF2B5EF4-FFF2-40B4-BE49-F238E27FC236}">
                <a16:creationId xmlns:a16="http://schemas.microsoft.com/office/drawing/2014/main" id="{2F74C34F-5AF2-41BB-B27E-992EA1E04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latin typeface="Arial" panose="020B0604020202020204" pitchFamily="34" charset="0"/>
              </a:rPr>
              <a:t>Gekozen i voor de website www.heartfailurematters.org.</a:t>
            </a:r>
          </a:p>
          <a:p>
            <a:pPr eaLnBrk="1" hangingPunct="1"/>
            <a:r>
              <a:rPr lang="nl-NL" altLang="nl-NL" dirty="0">
                <a:latin typeface="Arial" panose="020B0604020202020204" pitchFamily="34" charset="0"/>
              </a:rPr>
              <a:t>Ook thuisarts.nl en de website van de Hartstichting geven uiteraard goede informatie.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jdelijke aanduiding voor dia-afbeelding 1">
            <a:extLst>
              <a:ext uri="{FF2B5EF4-FFF2-40B4-BE49-F238E27FC236}">
                <a16:creationId xmlns:a16="http://schemas.microsoft.com/office/drawing/2014/main" id="{64C9C0AC-A57B-497D-8B6B-40CBA7847F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Tijdelijke aanduiding voor notities 2">
            <a:extLst>
              <a:ext uri="{FF2B5EF4-FFF2-40B4-BE49-F238E27FC236}">
                <a16:creationId xmlns:a16="http://schemas.microsoft.com/office/drawing/2014/main" id="{88B699A3-7CC4-4DA3-B88D-F692F458F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Alle hartfalenpatiënten in de eerste lijn vallen al in een ketenzorgprgoramma DM of CVRM.</a:t>
            </a:r>
          </a:p>
          <a:p>
            <a:r>
              <a:rPr lang="nl-NL" altLang="nl-NL"/>
              <a:t>De controles kunnen dan ook makkelijk worden ingebed in deze controles.</a:t>
            </a:r>
          </a:p>
          <a:p>
            <a:r>
              <a:rPr lang="nl-NL" altLang="nl-NL"/>
              <a:t>Het zal een kwartier extra kosten per controle en er kan gebruik worden gemaakt van een protocol in het huisartsinformatiesysteem en soms van een keteninformatiesysteem (bijv. bij Vital Health).</a:t>
            </a:r>
          </a:p>
        </p:txBody>
      </p:sp>
      <p:sp>
        <p:nvSpPr>
          <p:cNvPr id="198660" name="Tijdelijke aanduiding voor dianummer 3">
            <a:extLst>
              <a:ext uri="{FF2B5EF4-FFF2-40B4-BE49-F238E27FC236}">
                <a16:creationId xmlns:a16="http://schemas.microsoft.com/office/drawing/2014/main" id="{9991D96A-7314-45C8-ADD0-F33C9B5ECB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C957EA-B2C0-4A69-82F1-83497269D6D4}" type="slidenum">
              <a:rPr lang="nl-NL" altLang="nl-NL">
                <a:latin typeface="Arial" panose="020B0604020202020204" pitchFamily="34" charset="0"/>
              </a:rPr>
              <a:pPr>
                <a:spcBef>
                  <a:spcPct val="0"/>
                </a:spcBef>
              </a:pPr>
              <a:t>82</a:t>
            </a:fld>
            <a:endParaRPr lang="nl-NL" altLang="nl-NL">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jdelijke aanduiding voor dia-afbeelding 1">
            <a:extLst>
              <a:ext uri="{FF2B5EF4-FFF2-40B4-BE49-F238E27FC236}">
                <a16:creationId xmlns:a16="http://schemas.microsoft.com/office/drawing/2014/main" id="{CE4F2370-6163-47C7-A128-3F6A6F3B23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Tijdelijke aanduiding voor notities 2">
            <a:extLst>
              <a:ext uri="{FF2B5EF4-FFF2-40B4-BE49-F238E27FC236}">
                <a16:creationId xmlns:a16="http://schemas.microsoft.com/office/drawing/2014/main" id="{B3B91967-1A36-4C0A-8420-E0939B016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Ook deze onderdelen staan weer uitgebreider beschreven in de samenvattingskaart.</a:t>
            </a:r>
          </a:p>
          <a:p>
            <a:pPr eaLnBrk="1" hangingPunct="1">
              <a:spcBef>
                <a:spcPct val="0"/>
              </a:spcBef>
            </a:pPr>
            <a:r>
              <a:rPr lang="nl-NL" altLang="nl-NL" dirty="0"/>
              <a:t>Een ECG kan nuttig zijn bij een verdenking op (nieuw) atriumfibrilleren of een verdenking op een recent infarct.</a:t>
            </a:r>
          </a:p>
          <a:p>
            <a:pPr eaLnBrk="1" hangingPunct="1">
              <a:spcBef>
                <a:spcPct val="0"/>
              </a:spcBef>
            </a:pPr>
            <a:r>
              <a:rPr lang="nl-NL" altLang="nl-NL" dirty="0"/>
              <a:t>De frequentie zal meestal 4x per jaar zijn, maar kan bij heel stabiele patiënten misschien minder.</a:t>
            </a:r>
          </a:p>
        </p:txBody>
      </p:sp>
      <p:sp>
        <p:nvSpPr>
          <p:cNvPr id="199684" name="Tijdelijke aanduiding voor dianummer 3">
            <a:extLst>
              <a:ext uri="{FF2B5EF4-FFF2-40B4-BE49-F238E27FC236}">
                <a16:creationId xmlns:a16="http://schemas.microsoft.com/office/drawing/2014/main" id="{901CDD78-83AC-43B5-A841-930850F01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03C29D-EB7B-46CB-8719-DE79C51D40AC}" type="slidenum">
              <a:rPr lang="nl-NL" altLang="nl-NL">
                <a:latin typeface="Arial" panose="020B0604020202020204" pitchFamily="34" charset="0"/>
              </a:rPr>
              <a:pPr>
                <a:spcBef>
                  <a:spcPct val="0"/>
                </a:spcBef>
              </a:pPr>
              <a:t>83</a:t>
            </a:fld>
            <a:endParaRPr lang="nl-NL" altLang="nl-NL">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jdelijke aanduiding voor dia-afbeelding 1">
            <a:extLst>
              <a:ext uri="{FF2B5EF4-FFF2-40B4-BE49-F238E27FC236}">
                <a16:creationId xmlns:a16="http://schemas.microsoft.com/office/drawing/2014/main" id="{FC6C2FDB-7DB3-47B5-936E-3A862B8F7C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Tijdelijke aanduiding voor notities 2">
            <a:extLst>
              <a:ext uri="{FF2B5EF4-FFF2-40B4-BE49-F238E27FC236}">
                <a16:creationId xmlns:a16="http://schemas.microsoft.com/office/drawing/2014/main" id="{8EA57380-61A3-4E0D-9AED-12F469F18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instructie die de praktijkondersteuner moet geven aan de hartfalenpatiënt is bijzonder belangrijk.</a:t>
            </a:r>
          </a:p>
          <a:p>
            <a:r>
              <a:rPr lang="nl-NL" altLang="nl-NL"/>
              <a:t>Bij deze instructie hoort natuurlijk ook een uitleg van de bereikbaarheid van de praktijkondersteuner of de praktijk.</a:t>
            </a:r>
          </a:p>
          <a:p>
            <a:r>
              <a:rPr lang="nl-NL" altLang="nl-NL"/>
              <a:t>Hartkloppingen staat vermeld wegens de aandacht voor ritmestoornissen (vooral atriumfibriileren).</a:t>
            </a:r>
          </a:p>
          <a:p>
            <a:endParaRPr lang="nl-NL" altLang="nl-NL"/>
          </a:p>
        </p:txBody>
      </p:sp>
      <p:sp>
        <p:nvSpPr>
          <p:cNvPr id="200708" name="Tijdelijke aanduiding voor dianummer 3">
            <a:extLst>
              <a:ext uri="{FF2B5EF4-FFF2-40B4-BE49-F238E27FC236}">
                <a16:creationId xmlns:a16="http://schemas.microsoft.com/office/drawing/2014/main" id="{EE73CFC9-CCD2-4296-931A-546E57896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1D5019-3896-4B8F-8A88-B6E4C4DF2260}" type="slidenum">
              <a:rPr lang="nl-NL" altLang="nl-NL">
                <a:latin typeface="Arial" panose="020B0604020202020204" pitchFamily="34" charset="0"/>
              </a:rPr>
              <a:pPr>
                <a:spcBef>
                  <a:spcPct val="0"/>
                </a:spcBef>
              </a:pPr>
              <a:t>84</a:t>
            </a:fld>
            <a:endParaRPr lang="nl-NL" altLang="nl-N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a:extLst>
              <a:ext uri="{FF2B5EF4-FFF2-40B4-BE49-F238E27FC236}">
                <a16:creationId xmlns:a16="http://schemas.microsoft.com/office/drawing/2014/main" id="{D2254369-B24D-4E86-9206-C44F5ADCAD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Tijdelijke aanduiding voor notities 2">
            <a:extLst>
              <a:ext uri="{FF2B5EF4-FFF2-40B4-BE49-F238E27FC236}">
                <a16:creationId xmlns:a16="http://schemas.microsoft.com/office/drawing/2014/main" id="{3C5A66B0-CAD8-40CA-B9B9-F08549194F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effecten van de activatie staan hier op een rijtje.</a:t>
            </a:r>
          </a:p>
        </p:txBody>
      </p:sp>
      <p:sp>
        <p:nvSpPr>
          <p:cNvPr id="120836" name="Tijdelijke aanduiding voor dianummer 3">
            <a:extLst>
              <a:ext uri="{FF2B5EF4-FFF2-40B4-BE49-F238E27FC236}">
                <a16:creationId xmlns:a16="http://schemas.microsoft.com/office/drawing/2014/main" id="{DE759EA7-1748-4AF2-8CEF-7E7A26FDA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29079C-013F-4451-AD4D-34C4958CA642}" type="slidenum">
              <a:rPr lang="nl-NL" altLang="nl-NL">
                <a:latin typeface="Arial" panose="020B0604020202020204" pitchFamily="34" charset="0"/>
              </a:rPr>
              <a:pPr>
                <a:spcBef>
                  <a:spcPct val="0"/>
                </a:spcBef>
              </a:pPr>
              <a:t>9</a:t>
            </a:fld>
            <a:endParaRPr lang="nl-NL" altLang="nl-NL">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jdelijke aanduiding voor dia-afbeelding 1">
            <a:extLst>
              <a:ext uri="{FF2B5EF4-FFF2-40B4-BE49-F238E27FC236}">
                <a16:creationId xmlns:a16="http://schemas.microsoft.com/office/drawing/2014/main" id="{5DF55D43-01A5-4B46-8013-A033369840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Tijdelijke aanduiding voor notities 2">
            <a:extLst>
              <a:ext uri="{FF2B5EF4-FFF2-40B4-BE49-F238E27FC236}">
                <a16:creationId xmlns:a16="http://schemas.microsoft.com/office/drawing/2014/main" id="{5259DF15-C56D-4409-9191-245BAADC7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Vooral in de beginfase is het bealgnrijk dat er na iedere hartfalencontrole kort contact is tussen de huisarts en praktijkondersteuner.</a:t>
            </a:r>
          </a:p>
          <a:p>
            <a:r>
              <a:rPr lang="nl-NL" altLang="nl-NL"/>
              <a:t>Dit hooft niet lang te duren en er zijn (nog) niet veel hartfalenpatiënten onder controle in de eerste lijn.</a:t>
            </a:r>
          </a:p>
          <a:p>
            <a:r>
              <a:rPr lang="nl-NL" altLang="nl-NL"/>
              <a:t>Een mededeling ”geen bijzonderheden” kan uiteraard volstaan indien dat het geval, is.</a:t>
            </a:r>
          </a:p>
          <a:p>
            <a:endParaRPr lang="nl-NL" altLang="nl-NL"/>
          </a:p>
          <a:p>
            <a:endParaRPr lang="nl-NL" altLang="nl-NL"/>
          </a:p>
        </p:txBody>
      </p:sp>
      <p:sp>
        <p:nvSpPr>
          <p:cNvPr id="202756" name="Tijdelijke aanduiding voor dianummer 3">
            <a:extLst>
              <a:ext uri="{FF2B5EF4-FFF2-40B4-BE49-F238E27FC236}">
                <a16:creationId xmlns:a16="http://schemas.microsoft.com/office/drawing/2014/main" id="{83F8B77E-43DB-4852-8FFA-0089AB742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C9999-AA0A-471B-9F3E-0D2FFA936EDC}" type="slidenum">
              <a:rPr lang="nl-NL" altLang="nl-NL">
                <a:latin typeface="Arial" panose="020B0604020202020204" pitchFamily="34" charset="0"/>
              </a:rPr>
              <a:pPr>
                <a:spcBef>
                  <a:spcPct val="0"/>
                </a:spcBef>
              </a:pPr>
              <a:t>85</a:t>
            </a:fld>
            <a:endParaRPr lang="nl-NL" altLang="nl-NL">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jdelijke aanduiding voor dia-afbeelding 1">
            <a:extLst>
              <a:ext uri="{FF2B5EF4-FFF2-40B4-BE49-F238E27FC236}">
                <a16:creationId xmlns:a16="http://schemas.microsoft.com/office/drawing/2014/main" id="{E7AA6460-767D-4487-A620-C024E4310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Tijdelijke aanduiding voor notities 2">
            <a:extLst>
              <a:ext uri="{FF2B5EF4-FFF2-40B4-BE49-F238E27FC236}">
                <a16:creationId xmlns:a16="http://schemas.microsoft.com/office/drawing/2014/main" id="{F6FECEBB-1D2F-43E9-BD57-9D4CBAE35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Dit zijn de aandachtspunten waarover overleg tussen de huisarts en praktijkondersteuner plaats moet vinden.</a:t>
            </a:r>
          </a:p>
        </p:txBody>
      </p:sp>
      <p:sp>
        <p:nvSpPr>
          <p:cNvPr id="203780" name="Tijdelijke aanduiding voor dianummer 3">
            <a:extLst>
              <a:ext uri="{FF2B5EF4-FFF2-40B4-BE49-F238E27FC236}">
                <a16:creationId xmlns:a16="http://schemas.microsoft.com/office/drawing/2014/main" id="{BC39309B-6F43-4462-9E4A-A0F1CE3BF8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7F9517-1F32-4E4B-BACF-D9A43042218E}" type="slidenum">
              <a:rPr lang="nl-NL" altLang="nl-NL">
                <a:latin typeface="Arial" panose="020B0604020202020204" pitchFamily="34" charset="0"/>
              </a:rPr>
              <a:pPr>
                <a:spcBef>
                  <a:spcPct val="0"/>
                </a:spcBef>
              </a:pPr>
              <a:t>86</a:t>
            </a:fld>
            <a:endParaRPr lang="nl-NL" altLang="nl-NL">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jdelijke aanduiding voor dia-afbeelding 1">
            <a:extLst>
              <a:ext uri="{FF2B5EF4-FFF2-40B4-BE49-F238E27FC236}">
                <a16:creationId xmlns:a16="http://schemas.microsoft.com/office/drawing/2014/main" id="{0D9DF22C-ADAB-43ED-AB42-3AC7F241B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Tijdelijke aanduiding voor notities 2">
            <a:extLst>
              <a:ext uri="{FF2B5EF4-FFF2-40B4-BE49-F238E27FC236}">
                <a16:creationId xmlns:a16="http://schemas.microsoft.com/office/drawing/2014/main" id="{EB962541-B50D-4E3D-B7AC-16FBC1CF13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Soms is overleg met de tweede lijn nodig/nuttig.</a:t>
            </a:r>
          </a:p>
          <a:p>
            <a:r>
              <a:rPr lang="nl-NL" altLang="nl-NL"/>
              <a:t>Te denken valt hierbij aan:</a:t>
            </a:r>
          </a:p>
          <a:p>
            <a:r>
              <a:rPr lang="nl-NL" altLang="nl-NL"/>
              <a:t>• Abrupte verslechtering • Mogelijk corrigeerbare aandoening (klepvitium/ritmestoornis) • Angineuze klachten (indien niet door huisarts te behandelen) • Nieuwe ECG-afwijkingen (indien niet door huisarts te behandelen) • Hinderlijke klachten ondanks maximale therapie </a:t>
            </a:r>
          </a:p>
          <a:p>
            <a:r>
              <a:rPr lang="nl-NL" altLang="nl-NL"/>
              <a:t>Dit vergt goede transmurale werkafspraken, kennis van elkaars “gezicht” en de regionale aanwezigheid van een cardioloog met affiniteit voor hartfalen.</a:t>
            </a:r>
          </a:p>
        </p:txBody>
      </p:sp>
      <p:sp>
        <p:nvSpPr>
          <p:cNvPr id="204804" name="Tijdelijke aanduiding voor dianummer 3">
            <a:extLst>
              <a:ext uri="{FF2B5EF4-FFF2-40B4-BE49-F238E27FC236}">
                <a16:creationId xmlns:a16="http://schemas.microsoft.com/office/drawing/2014/main" id="{3C1E496F-6714-449C-9E2C-362F05DB17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FE445-C7EE-4B2D-8CD5-C54F7519FC37}" type="slidenum">
              <a:rPr lang="nl-NL" altLang="nl-NL">
                <a:latin typeface="Arial" panose="020B0604020202020204" pitchFamily="34" charset="0"/>
              </a:rPr>
              <a:pPr>
                <a:spcBef>
                  <a:spcPct val="0"/>
                </a:spcBef>
              </a:pPr>
              <a:t>87</a:t>
            </a:fld>
            <a:endParaRPr lang="nl-NL" altLang="nl-NL">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jdelijke aanduiding voor dia-afbeelding 1">
            <a:extLst>
              <a:ext uri="{FF2B5EF4-FFF2-40B4-BE49-F238E27FC236}">
                <a16:creationId xmlns:a16="http://schemas.microsoft.com/office/drawing/2014/main" id="{7809CFA2-376F-4F69-9DCB-13B096583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Tijdelijke aanduiding voor notities 2">
            <a:extLst>
              <a:ext uri="{FF2B5EF4-FFF2-40B4-BE49-F238E27FC236}">
                <a16:creationId xmlns:a16="http://schemas.microsoft.com/office/drawing/2014/main" id="{E7900649-B60E-4E8B-BF20-7958A21852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In de volgende dia’s worden twee bijzondere groepen uitgelicht, die niet helemaal passen in de geschetste werkwijze.</a:t>
            </a:r>
          </a:p>
        </p:txBody>
      </p:sp>
      <p:sp>
        <p:nvSpPr>
          <p:cNvPr id="205828" name="Tijdelijke aanduiding voor dianummer 3">
            <a:extLst>
              <a:ext uri="{FF2B5EF4-FFF2-40B4-BE49-F238E27FC236}">
                <a16:creationId xmlns:a16="http://schemas.microsoft.com/office/drawing/2014/main" id="{D8C6778C-9F92-40F1-8A73-8814CD6339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94CB26-595B-47DD-835E-791580DA374C}" type="slidenum">
              <a:rPr lang="nl-NL" altLang="nl-NL">
                <a:latin typeface="Arial" panose="020B0604020202020204" pitchFamily="34" charset="0"/>
              </a:rPr>
              <a:pPr>
                <a:spcBef>
                  <a:spcPct val="0"/>
                </a:spcBef>
              </a:pPr>
              <a:t>88</a:t>
            </a:fld>
            <a:endParaRPr lang="nl-NL" altLang="nl-NL">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jdelijke aanduiding voor dia-afbeelding 1">
            <a:extLst>
              <a:ext uri="{FF2B5EF4-FFF2-40B4-BE49-F238E27FC236}">
                <a16:creationId xmlns:a16="http://schemas.microsoft.com/office/drawing/2014/main" id="{904822CA-DF25-41A1-84A0-0DADDD8F9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Tijdelijke aanduiding voor notities 2">
            <a:extLst>
              <a:ext uri="{FF2B5EF4-FFF2-40B4-BE49-F238E27FC236}">
                <a16:creationId xmlns:a16="http://schemas.microsoft.com/office/drawing/2014/main" id="{3040DF50-97BD-4E13-8F4A-31F9327325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Zeker bij de zeer kwetsbare ouderen moet het gezond verstand prevaleren boven de protocollen.</a:t>
            </a:r>
          </a:p>
        </p:txBody>
      </p:sp>
      <p:sp>
        <p:nvSpPr>
          <p:cNvPr id="206852" name="Tijdelijke aanduiding voor dianummer 3">
            <a:extLst>
              <a:ext uri="{FF2B5EF4-FFF2-40B4-BE49-F238E27FC236}">
                <a16:creationId xmlns:a16="http://schemas.microsoft.com/office/drawing/2014/main" id="{CE245474-E615-4022-BD58-9A05ED8D2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3C2B4D-34BA-4FD4-B1A8-D72974370421}" type="slidenum">
              <a:rPr lang="nl-NL" altLang="nl-NL">
                <a:latin typeface="Arial" panose="020B0604020202020204" pitchFamily="34" charset="0"/>
              </a:rPr>
              <a:pPr>
                <a:spcBef>
                  <a:spcPct val="0"/>
                </a:spcBef>
              </a:pPr>
              <a:t>89</a:t>
            </a:fld>
            <a:endParaRPr lang="nl-NL" altLang="nl-NL">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jdelijke aanduiding voor dia-afbeelding 1">
            <a:extLst>
              <a:ext uri="{FF2B5EF4-FFF2-40B4-BE49-F238E27FC236}">
                <a16:creationId xmlns:a16="http://schemas.microsoft.com/office/drawing/2014/main" id="{327F3641-3484-4492-94C9-FE72D02E37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Tijdelijke aanduiding voor notities 2">
            <a:extLst>
              <a:ext uri="{FF2B5EF4-FFF2-40B4-BE49-F238E27FC236}">
                <a16:creationId xmlns:a16="http://schemas.microsoft.com/office/drawing/2014/main" id="{F4A8E663-5C02-45FC-AAE5-D527153C68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Palltiatief hartfalen (voorheen terminaal hartfalen) betreft patiënten waarvoor heropnames voor hartfalen geen zin meer hebben.</a:t>
            </a:r>
          </a:p>
          <a:p>
            <a:r>
              <a:rPr lang="nl-NL" altLang="nl-NL"/>
              <a:t>Een cardioloog moet dan de moed hebben om hierover een gesprek aan te gaan met de patiënt (en mantelzorgers).</a:t>
            </a:r>
          </a:p>
          <a:p>
            <a:r>
              <a:rPr lang="nl-NL" altLang="nl-NL"/>
              <a:t>De cardioloog overlegt hier uiteraard over met de huisarts van de patiënt en de huisarts bespreekt dit weer uitgebreid met de patiënt.Denk er aan de eventueel aanwezige ICD op tijd te deactiveren (zie de bestaande richtlijn hiervoor).</a:t>
            </a:r>
          </a:p>
        </p:txBody>
      </p:sp>
      <p:sp>
        <p:nvSpPr>
          <p:cNvPr id="207876" name="Tijdelijke aanduiding voor dianummer 3">
            <a:extLst>
              <a:ext uri="{FF2B5EF4-FFF2-40B4-BE49-F238E27FC236}">
                <a16:creationId xmlns:a16="http://schemas.microsoft.com/office/drawing/2014/main" id="{BD66A4A8-DCD2-42E6-B507-E71F3B688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35E3A3-4CA1-49C5-A7A3-D7D3493FC3CB}" type="slidenum">
              <a:rPr lang="nl-NL" altLang="nl-NL">
                <a:latin typeface="Arial" panose="020B0604020202020204" pitchFamily="34" charset="0"/>
              </a:rPr>
              <a:pPr>
                <a:spcBef>
                  <a:spcPct val="0"/>
                </a:spcBef>
              </a:pPr>
              <a:t>90</a:t>
            </a:fld>
            <a:endParaRPr lang="nl-NL" altLang="nl-NL">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jdelijke aanduiding voor dia-afbeelding 1">
            <a:extLst>
              <a:ext uri="{FF2B5EF4-FFF2-40B4-BE49-F238E27FC236}">
                <a16:creationId xmlns:a16="http://schemas.microsoft.com/office/drawing/2014/main" id="{BF838625-444F-4BBA-8C37-ABFC03096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Tijdelijke aanduiding voor notities 2">
            <a:extLst>
              <a:ext uri="{FF2B5EF4-FFF2-40B4-BE49-F238E27FC236}">
                <a16:creationId xmlns:a16="http://schemas.microsoft.com/office/drawing/2014/main" id="{CA085A7B-340F-4467-B933-65C8C43A9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Echter: deze randvoorwaarden moeten worden vervuld, voordat er kan begonnen met een goede hartfalenzorg in de eerste lijn.</a:t>
            </a:r>
          </a:p>
          <a:p>
            <a:r>
              <a:rPr lang="nl-NL" altLang="nl-NL"/>
              <a:t>Dus:</a:t>
            </a:r>
          </a:p>
          <a:p>
            <a:r>
              <a:rPr lang="nl-NL" altLang="nl-NL"/>
              <a:t>Scholing, praktijkondersteuning, werkafspraken en een ketenzorgprogramma chronisch hartfalen.</a:t>
            </a:r>
          </a:p>
        </p:txBody>
      </p:sp>
      <p:sp>
        <p:nvSpPr>
          <p:cNvPr id="209924" name="Tijdelijke aanduiding voor dianummer 3">
            <a:extLst>
              <a:ext uri="{FF2B5EF4-FFF2-40B4-BE49-F238E27FC236}">
                <a16:creationId xmlns:a16="http://schemas.microsoft.com/office/drawing/2014/main" id="{BA6C2E5D-AFD2-44E2-8F93-E1F6BB1B72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922DA-1D5E-452A-A781-2B6AA9C25CB6}" type="slidenum">
              <a:rPr lang="nl-NL" altLang="nl-NL">
                <a:latin typeface="Arial" panose="020B0604020202020204" pitchFamily="34" charset="0"/>
              </a:rPr>
              <a:pPr>
                <a:spcBef>
                  <a:spcPct val="0"/>
                </a:spcBef>
              </a:pPr>
              <a:t>91</a:t>
            </a:fld>
            <a:endParaRPr lang="nl-NL" altLang="nl-NL">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jdelijke aanduiding voor dia-afbeelding 1">
            <a:extLst>
              <a:ext uri="{FF2B5EF4-FFF2-40B4-BE49-F238E27FC236}">
                <a16:creationId xmlns:a16="http://schemas.microsoft.com/office/drawing/2014/main" id="{054FBB2C-AFD2-4478-BFC1-B0E4B9A900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Tijdelijke aanduiding voor notities 2">
            <a:extLst>
              <a:ext uri="{FF2B5EF4-FFF2-40B4-BE49-F238E27FC236}">
                <a16:creationId xmlns:a16="http://schemas.microsoft.com/office/drawing/2014/main" id="{F2D0FA2C-0E57-4444-BFB7-8DBF30C0FE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Als die randvoorwaarden vervuld zijn, kun je pas spreken over een goed hartfalenteam in de eerste lijn, waarbij al deze partners betrokken zijn.</a:t>
            </a:r>
          </a:p>
          <a:p>
            <a:endParaRPr lang="nl-NL" altLang="nl-NL"/>
          </a:p>
        </p:txBody>
      </p:sp>
      <p:sp>
        <p:nvSpPr>
          <p:cNvPr id="210948" name="Tijdelijke aanduiding voor dianummer 3">
            <a:extLst>
              <a:ext uri="{FF2B5EF4-FFF2-40B4-BE49-F238E27FC236}">
                <a16:creationId xmlns:a16="http://schemas.microsoft.com/office/drawing/2014/main" id="{E8F7F048-C85E-4450-87B7-1FE6CB8B20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5C4C58-4688-42B5-B289-9550EA4EA5E0}" type="slidenum">
              <a:rPr lang="nl-NL" altLang="nl-NL">
                <a:latin typeface="Arial" panose="020B0604020202020204" pitchFamily="34" charset="0"/>
              </a:rPr>
              <a:pPr>
                <a:spcBef>
                  <a:spcPct val="0"/>
                </a:spcBef>
              </a:pPr>
              <a:t>92</a:t>
            </a:fld>
            <a:endParaRPr lang="nl-NL" altLang="nl-NL">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jdelijke aanduiding voor dia-afbeelding 1">
            <a:extLst>
              <a:ext uri="{FF2B5EF4-FFF2-40B4-BE49-F238E27FC236}">
                <a16:creationId xmlns:a16="http://schemas.microsoft.com/office/drawing/2014/main" id="{7A86B328-9836-4DCA-A075-31F136CBC9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Tijdelijke aanduiding voor notities 2">
            <a:extLst>
              <a:ext uri="{FF2B5EF4-FFF2-40B4-BE49-F238E27FC236}">
                <a16:creationId xmlns:a16="http://schemas.microsoft.com/office/drawing/2014/main" id="{F54242C6-2DED-45EE-AB7A-BC9A8ABA0E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En… natuurlijk de patiënt centraal</a:t>
            </a:r>
          </a:p>
        </p:txBody>
      </p:sp>
      <p:sp>
        <p:nvSpPr>
          <p:cNvPr id="211972" name="Tijdelijke aanduiding voor dianummer 3">
            <a:extLst>
              <a:ext uri="{FF2B5EF4-FFF2-40B4-BE49-F238E27FC236}">
                <a16:creationId xmlns:a16="http://schemas.microsoft.com/office/drawing/2014/main" id="{F8D19545-D3A8-4E17-8330-E3F5387D8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158BB-02BA-4FF1-A832-842DB3085D49}" type="slidenum">
              <a:rPr lang="nl-NL" altLang="nl-NL"/>
              <a:pPr>
                <a:spcBef>
                  <a:spcPct val="0"/>
                </a:spcBef>
              </a:pPr>
              <a:t>93</a:t>
            </a:fld>
            <a:endParaRPr lang="nl-NL" altLang="nl-N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jdelijke aanduiding voor dia-afbeelding 1">
            <a:extLst>
              <a:ext uri="{FF2B5EF4-FFF2-40B4-BE49-F238E27FC236}">
                <a16:creationId xmlns:a16="http://schemas.microsoft.com/office/drawing/2014/main" id="{EFA58993-8D24-44F6-93EF-AF55F9E9D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Tijdelijke aanduiding voor notities 2">
            <a:extLst>
              <a:ext uri="{FF2B5EF4-FFF2-40B4-BE49-F238E27FC236}">
                <a16:creationId xmlns:a16="http://schemas.microsoft.com/office/drawing/2014/main" id="{69A9C62F-1704-4922-959A-C7FA04756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14020" name="Tijdelijke aanduiding voor dianummer 3">
            <a:extLst>
              <a:ext uri="{FF2B5EF4-FFF2-40B4-BE49-F238E27FC236}">
                <a16:creationId xmlns:a16="http://schemas.microsoft.com/office/drawing/2014/main" id="{996A6798-1B37-4E24-8620-C83C342BBF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9938" indent="-225425">
              <a:spcBef>
                <a:spcPct val="30000"/>
              </a:spcBef>
              <a:defRPr sz="1200">
                <a:solidFill>
                  <a:schemeClr val="tx1"/>
                </a:solidFill>
                <a:latin typeface="Calibri" panose="020F0502020204030204" pitchFamily="34" charset="0"/>
              </a:defRPr>
            </a:lvl5pPr>
            <a:lvl6pPr marL="2497138" indent="-225425" eaLnBrk="0" fontAlgn="base" hangingPunct="0">
              <a:spcBef>
                <a:spcPct val="30000"/>
              </a:spcBef>
              <a:spcAft>
                <a:spcPct val="0"/>
              </a:spcAft>
              <a:defRPr sz="1200">
                <a:solidFill>
                  <a:schemeClr val="tx1"/>
                </a:solidFill>
                <a:latin typeface="Calibri" panose="020F0502020204030204" pitchFamily="34" charset="0"/>
              </a:defRPr>
            </a:lvl6pPr>
            <a:lvl7pPr marL="2954338" indent="-225425" eaLnBrk="0" fontAlgn="base" hangingPunct="0">
              <a:spcBef>
                <a:spcPct val="30000"/>
              </a:spcBef>
              <a:spcAft>
                <a:spcPct val="0"/>
              </a:spcAft>
              <a:defRPr sz="1200">
                <a:solidFill>
                  <a:schemeClr val="tx1"/>
                </a:solidFill>
                <a:latin typeface="Calibri" panose="020F0502020204030204" pitchFamily="34" charset="0"/>
              </a:defRPr>
            </a:lvl7pPr>
            <a:lvl8pPr marL="3411538" indent="-225425" eaLnBrk="0" fontAlgn="base" hangingPunct="0">
              <a:spcBef>
                <a:spcPct val="30000"/>
              </a:spcBef>
              <a:spcAft>
                <a:spcPct val="0"/>
              </a:spcAft>
              <a:defRPr sz="1200">
                <a:solidFill>
                  <a:schemeClr val="tx1"/>
                </a:solidFill>
                <a:latin typeface="Calibri" panose="020F0502020204030204" pitchFamily="34" charset="0"/>
              </a:defRPr>
            </a:lvl8pPr>
            <a:lvl9pPr marL="386873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1CF93F-7300-4446-AC9B-80899A82F12A}" type="slidenum">
              <a:rPr lang="nl-NL" altLang="nl-NL">
                <a:latin typeface="Arial" panose="020B0604020202020204" pitchFamily="34" charset="0"/>
              </a:rPr>
              <a:pPr>
                <a:spcBef>
                  <a:spcPct val="0"/>
                </a:spcBef>
              </a:pPr>
              <a:t>94</a:t>
            </a:fld>
            <a:endParaRPr lang="nl-NL" altLang="nl-N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a:extLst>
              <a:ext uri="{FF2B5EF4-FFF2-40B4-BE49-F238E27FC236}">
                <a16:creationId xmlns:a16="http://schemas.microsoft.com/office/drawing/2014/main" id="{ACDCA0EC-E262-415C-83E5-54773D2DB7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Tijdelijke aanduiding voor notities 2">
            <a:extLst>
              <a:ext uri="{FF2B5EF4-FFF2-40B4-BE49-F238E27FC236}">
                <a16:creationId xmlns:a16="http://schemas.microsoft.com/office/drawing/2014/main" id="{4A6A012D-69C0-43CC-92A4-F591E0DD28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Enkele cijfers van het CBS om de ernst en omvang van het probleem hartfalen te schetsen.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3B50FFFC-2A90-4807-8497-CF400EAF195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A2A6623-C87A-4F10-839C-B675E1B3702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373CC0C-52E9-442D-A64E-E16AC1A194D1}"/>
              </a:ext>
            </a:extLst>
          </p:cNvPr>
          <p:cNvSpPr>
            <a:spLocks noGrp="1" noChangeArrowheads="1"/>
          </p:cNvSpPr>
          <p:nvPr>
            <p:ph type="sldNum" sz="quarter" idx="12"/>
          </p:nvPr>
        </p:nvSpPr>
        <p:spPr>
          <a:ln/>
        </p:spPr>
        <p:txBody>
          <a:bodyPr/>
          <a:lstStyle>
            <a:lvl1pPr>
              <a:defRPr/>
            </a:lvl1pPr>
          </a:lstStyle>
          <a:p>
            <a:fld id="{88506771-EFB5-498E-AF24-D2F366FDBF98}" type="slidenum">
              <a:rPr lang="nl-NL" altLang="nl-NL"/>
              <a:pPr/>
              <a:t>‹nr.›</a:t>
            </a:fld>
            <a:endParaRPr lang="nl-NL" altLang="nl-NL"/>
          </a:p>
        </p:txBody>
      </p:sp>
    </p:spTree>
    <p:extLst>
      <p:ext uri="{BB962C8B-B14F-4D97-AF65-F5344CB8AC3E}">
        <p14:creationId xmlns:p14="http://schemas.microsoft.com/office/powerpoint/2010/main" val="75715548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E5A3FC32-4BE0-44F6-893A-78BD5E0CC4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845B451D-836C-4F26-B882-F2D6DEAD892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FB9DFD69-5C37-4A8E-A6A9-F07944855532}"/>
              </a:ext>
            </a:extLst>
          </p:cNvPr>
          <p:cNvSpPr>
            <a:spLocks noGrp="1" noChangeArrowheads="1"/>
          </p:cNvSpPr>
          <p:nvPr>
            <p:ph type="sldNum" sz="quarter" idx="12"/>
          </p:nvPr>
        </p:nvSpPr>
        <p:spPr>
          <a:ln/>
        </p:spPr>
        <p:txBody>
          <a:bodyPr/>
          <a:lstStyle>
            <a:lvl1pPr>
              <a:defRPr/>
            </a:lvl1pPr>
          </a:lstStyle>
          <a:p>
            <a:fld id="{F976D238-5E56-4800-A183-6277E7A6DF4D}" type="slidenum">
              <a:rPr lang="nl-NL" altLang="nl-NL"/>
              <a:pPr/>
              <a:t>‹nr.›</a:t>
            </a:fld>
            <a:endParaRPr lang="nl-NL" altLang="nl-NL"/>
          </a:p>
        </p:txBody>
      </p:sp>
    </p:spTree>
    <p:extLst>
      <p:ext uri="{BB962C8B-B14F-4D97-AF65-F5344CB8AC3E}">
        <p14:creationId xmlns:p14="http://schemas.microsoft.com/office/powerpoint/2010/main" val="2319091841"/>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EF30B603-84E1-4636-8E33-7697693AFC2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EB95742-CCA9-48B5-94E1-C70BC420B4B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5B0BD0C-9D1C-4F4D-B019-CD222288E9F9}"/>
              </a:ext>
            </a:extLst>
          </p:cNvPr>
          <p:cNvSpPr>
            <a:spLocks noGrp="1" noChangeArrowheads="1"/>
          </p:cNvSpPr>
          <p:nvPr>
            <p:ph type="sldNum" sz="quarter" idx="12"/>
          </p:nvPr>
        </p:nvSpPr>
        <p:spPr>
          <a:ln/>
        </p:spPr>
        <p:txBody>
          <a:bodyPr/>
          <a:lstStyle>
            <a:lvl1pPr>
              <a:defRPr/>
            </a:lvl1pPr>
          </a:lstStyle>
          <a:p>
            <a:fld id="{AB41F2F9-0005-4E36-A22F-45C36695E1BD}" type="slidenum">
              <a:rPr lang="nl-NL" altLang="nl-NL"/>
              <a:pPr/>
              <a:t>‹nr.›</a:t>
            </a:fld>
            <a:endParaRPr lang="nl-NL" altLang="nl-NL"/>
          </a:p>
        </p:txBody>
      </p:sp>
    </p:spTree>
    <p:extLst>
      <p:ext uri="{BB962C8B-B14F-4D97-AF65-F5344CB8AC3E}">
        <p14:creationId xmlns:p14="http://schemas.microsoft.com/office/powerpoint/2010/main" val="1077184029"/>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2A2D15-C101-4D9D-AB69-051098D5E26C}"/>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5">
            <a:extLst>
              <a:ext uri="{FF2B5EF4-FFF2-40B4-BE49-F238E27FC236}">
                <a16:creationId xmlns:a16="http://schemas.microsoft.com/office/drawing/2014/main" id="{DEA81665-2727-43F2-961F-041E1880ED1F}"/>
              </a:ext>
            </a:extLst>
          </p:cNvPr>
          <p:cNvSpPr>
            <a:spLocks noGrp="1"/>
          </p:cNvSpPr>
          <p:nvPr>
            <p:ph type="ftr" sz="quarter" idx="11"/>
          </p:nvPr>
        </p:nvSpPr>
        <p:spPr>
          <a:xfrm>
            <a:off x="6248400" y="6619875"/>
            <a:ext cx="2895600" cy="476250"/>
          </a:xfrm>
        </p:spPr>
        <p:txBody>
          <a:bodyPr/>
          <a:lstStyle>
            <a:lvl1pPr>
              <a:defRPr/>
            </a:lvl1pPr>
          </a:lstStyle>
          <a:p>
            <a:pPr>
              <a:defRPr/>
            </a:pPr>
            <a:r>
              <a:rPr lang="nl-NL"/>
              <a:t>Pompen of verzuipen, 20-1-2011</a:t>
            </a:r>
          </a:p>
        </p:txBody>
      </p:sp>
      <p:sp>
        <p:nvSpPr>
          <p:cNvPr id="7" name="Tijdelijke aanduiding voor dianummer 6">
            <a:extLst>
              <a:ext uri="{FF2B5EF4-FFF2-40B4-BE49-F238E27FC236}">
                <a16:creationId xmlns:a16="http://schemas.microsoft.com/office/drawing/2014/main" id="{BC33157B-F928-46E0-9827-1439F5FE1916}"/>
              </a:ext>
            </a:extLst>
          </p:cNvPr>
          <p:cNvSpPr>
            <a:spLocks noGrp="1"/>
          </p:cNvSpPr>
          <p:nvPr>
            <p:ph type="sldNum" sz="quarter" idx="12"/>
          </p:nvPr>
        </p:nvSpPr>
        <p:spPr>
          <a:xfrm>
            <a:off x="7010400" y="6619875"/>
            <a:ext cx="2133600" cy="476250"/>
          </a:xfrm>
        </p:spPr>
        <p:txBody>
          <a:bodyPr/>
          <a:lstStyle>
            <a:lvl1pPr>
              <a:defRPr/>
            </a:lvl1pPr>
          </a:lstStyle>
          <a:p>
            <a:fld id="{1281CE26-EDB7-4842-85BE-118AD9CB4660}" type="slidenum">
              <a:rPr lang="nl-NL" altLang="nl-NL"/>
              <a:pPr/>
              <a:t>‹nr.›</a:t>
            </a:fld>
            <a:endParaRPr lang="nl-NL" altLang="nl-NL"/>
          </a:p>
        </p:txBody>
      </p:sp>
    </p:spTree>
    <p:extLst>
      <p:ext uri="{BB962C8B-B14F-4D97-AF65-F5344CB8AC3E}">
        <p14:creationId xmlns:p14="http://schemas.microsoft.com/office/powerpoint/2010/main" val="2633967787"/>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dirty="0"/>
          </a:p>
        </p:txBody>
      </p:sp>
      <p:sp>
        <p:nvSpPr>
          <p:cNvPr id="4" name="Rectangle 4">
            <a:extLst>
              <a:ext uri="{FF2B5EF4-FFF2-40B4-BE49-F238E27FC236}">
                <a16:creationId xmlns:a16="http://schemas.microsoft.com/office/drawing/2014/main" id="{8300804A-B115-40C9-9E9A-9E49A9C0566A}"/>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D3105665-9A6D-4B4E-98F0-70F5BD95494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654DD45-BA77-4D18-AB7B-CB15FCF10376}"/>
              </a:ext>
            </a:extLst>
          </p:cNvPr>
          <p:cNvSpPr>
            <a:spLocks noGrp="1" noChangeArrowheads="1"/>
          </p:cNvSpPr>
          <p:nvPr>
            <p:ph type="sldNum" sz="quarter" idx="12"/>
          </p:nvPr>
        </p:nvSpPr>
        <p:spPr>
          <a:ln/>
        </p:spPr>
        <p:txBody>
          <a:bodyPr/>
          <a:lstStyle>
            <a:lvl1pPr>
              <a:defRPr/>
            </a:lvl1pPr>
          </a:lstStyle>
          <a:p>
            <a:fld id="{02D24203-7064-493A-9BED-49CDD2B0E0A7}" type="slidenum">
              <a:rPr lang="nl-NL" altLang="nl-NL"/>
              <a:pPr/>
              <a:t>‹nr.›</a:t>
            </a:fld>
            <a:endParaRPr lang="nl-NL" altLang="nl-NL"/>
          </a:p>
        </p:txBody>
      </p:sp>
    </p:spTree>
    <p:extLst>
      <p:ext uri="{BB962C8B-B14F-4D97-AF65-F5344CB8AC3E}">
        <p14:creationId xmlns:p14="http://schemas.microsoft.com/office/powerpoint/2010/main" val="3293110"/>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A8C78D9E-D781-4171-8511-7723531AF554}"/>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2676DAC-165E-467E-8118-C700388DE71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A6142C4-E1B5-4037-967C-86AC1D136CD2}"/>
              </a:ext>
            </a:extLst>
          </p:cNvPr>
          <p:cNvSpPr>
            <a:spLocks noGrp="1" noChangeArrowheads="1"/>
          </p:cNvSpPr>
          <p:nvPr>
            <p:ph type="sldNum" sz="quarter" idx="12"/>
          </p:nvPr>
        </p:nvSpPr>
        <p:spPr>
          <a:ln/>
        </p:spPr>
        <p:txBody>
          <a:bodyPr/>
          <a:lstStyle>
            <a:lvl1pPr>
              <a:defRPr/>
            </a:lvl1pPr>
          </a:lstStyle>
          <a:p>
            <a:pPr>
              <a:defRPr/>
            </a:pPr>
            <a:fld id="{A3343BE9-2863-475F-818A-311C8C997513}" type="slidenum">
              <a:rPr lang="nl-NL" altLang="nl-NL"/>
              <a:pPr>
                <a:defRPr/>
              </a:pPr>
              <a:t>‹nr.›</a:t>
            </a:fld>
            <a:endParaRPr lang="nl-NL" altLang="nl-NL"/>
          </a:p>
        </p:txBody>
      </p:sp>
    </p:spTree>
    <p:extLst>
      <p:ext uri="{BB962C8B-B14F-4D97-AF65-F5344CB8AC3E}">
        <p14:creationId xmlns:p14="http://schemas.microsoft.com/office/powerpoint/2010/main" val="2222678436"/>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EC593981-7C9F-412B-A9ED-77C8D094672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A0598760-6E9A-4A47-B81C-EFAFC617BCC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3F5DB48-A8E6-45C1-AC87-9199169CFCDA}"/>
              </a:ext>
            </a:extLst>
          </p:cNvPr>
          <p:cNvSpPr>
            <a:spLocks noGrp="1" noChangeArrowheads="1"/>
          </p:cNvSpPr>
          <p:nvPr>
            <p:ph type="sldNum" sz="quarter" idx="12"/>
          </p:nvPr>
        </p:nvSpPr>
        <p:spPr>
          <a:ln/>
        </p:spPr>
        <p:txBody>
          <a:bodyPr/>
          <a:lstStyle>
            <a:lvl1pPr>
              <a:defRPr/>
            </a:lvl1pPr>
          </a:lstStyle>
          <a:p>
            <a:pPr>
              <a:defRPr/>
            </a:pPr>
            <a:fld id="{D51C6B81-52D9-41B0-B1A5-EBC64EDB7572}" type="slidenum">
              <a:rPr lang="nl-NL" altLang="nl-NL"/>
              <a:pPr>
                <a:defRPr/>
              </a:pPr>
              <a:t>‹nr.›</a:t>
            </a:fld>
            <a:endParaRPr lang="nl-NL" altLang="nl-NL"/>
          </a:p>
        </p:txBody>
      </p:sp>
    </p:spTree>
    <p:extLst>
      <p:ext uri="{BB962C8B-B14F-4D97-AF65-F5344CB8AC3E}">
        <p14:creationId xmlns:p14="http://schemas.microsoft.com/office/powerpoint/2010/main" val="2004823861"/>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6FA93E43-2C91-4D2E-97FA-C442CF7B2F9A}"/>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C5098C4-54B5-4012-A719-34563CF34DA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12B7AE8-AA3E-4A20-88AD-7E03F0374E11}"/>
              </a:ext>
            </a:extLst>
          </p:cNvPr>
          <p:cNvSpPr>
            <a:spLocks noGrp="1" noChangeArrowheads="1"/>
          </p:cNvSpPr>
          <p:nvPr>
            <p:ph type="sldNum" sz="quarter" idx="12"/>
          </p:nvPr>
        </p:nvSpPr>
        <p:spPr>
          <a:ln/>
        </p:spPr>
        <p:txBody>
          <a:bodyPr/>
          <a:lstStyle>
            <a:lvl1pPr>
              <a:defRPr/>
            </a:lvl1pPr>
          </a:lstStyle>
          <a:p>
            <a:pPr>
              <a:defRPr/>
            </a:pPr>
            <a:fld id="{F35BFEC5-5FAA-4314-B075-8115500F3BFC}" type="slidenum">
              <a:rPr lang="nl-NL" altLang="nl-NL"/>
              <a:pPr>
                <a:defRPr/>
              </a:pPr>
              <a:t>‹nr.›</a:t>
            </a:fld>
            <a:endParaRPr lang="nl-NL" altLang="nl-NL"/>
          </a:p>
        </p:txBody>
      </p:sp>
    </p:spTree>
    <p:extLst>
      <p:ext uri="{BB962C8B-B14F-4D97-AF65-F5344CB8AC3E}">
        <p14:creationId xmlns:p14="http://schemas.microsoft.com/office/powerpoint/2010/main" val="3916670014"/>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1D41AAF7-7E73-4A7C-8C21-27D41F02B1A7}"/>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825A642-900C-4420-B2CE-BCE7EEA070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6ED08204-2619-49D4-9BA6-3AAE7AB1B94D}"/>
              </a:ext>
            </a:extLst>
          </p:cNvPr>
          <p:cNvSpPr>
            <a:spLocks noGrp="1" noChangeArrowheads="1"/>
          </p:cNvSpPr>
          <p:nvPr>
            <p:ph type="sldNum" sz="quarter" idx="12"/>
          </p:nvPr>
        </p:nvSpPr>
        <p:spPr>
          <a:ln/>
        </p:spPr>
        <p:txBody>
          <a:bodyPr/>
          <a:lstStyle>
            <a:lvl1pPr>
              <a:defRPr/>
            </a:lvl1pPr>
          </a:lstStyle>
          <a:p>
            <a:pPr>
              <a:defRPr/>
            </a:pPr>
            <a:fld id="{1B95FB15-C958-4F43-B7BF-5EF558BFCE0D}" type="slidenum">
              <a:rPr lang="nl-NL" altLang="nl-NL"/>
              <a:pPr>
                <a:defRPr/>
              </a:pPr>
              <a:t>‹nr.›</a:t>
            </a:fld>
            <a:endParaRPr lang="nl-NL" altLang="nl-NL"/>
          </a:p>
        </p:txBody>
      </p:sp>
    </p:spTree>
    <p:extLst>
      <p:ext uri="{BB962C8B-B14F-4D97-AF65-F5344CB8AC3E}">
        <p14:creationId xmlns:p14="http://schemas.microsoft.com/office/powerpoint/2010/main" val="2641521424"/>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1E2DDEE5-6950-4F94-BE07-060B1A7F5BC8}"/>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BB961640-0417-42DE-9B6C-22F2B28EE0D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21B1EF93-D4D0-4B3E-BE1C-DCDA0FFC4C3A}"/>
              </a:ext>
            </a:extLst>
          </p:cNvPr>
          <p:cNvSpPr>
            <a:spLocks noGrp="1" noChangeArrowheads="1"/>
          </p:cNvSpPr>
          <p:nvPr>
            <p:ph type="sldNum" sz="quarter" idx="12"/>
          </p:nvPr>
        </p:nvSpPr>
        <p:spPr>
          <a:ln/>
        </p:spPr>
        <p:txBody>
          <a:bodyPr/>
          <a:lstStyle>
            <a:lvl1pPr>
              <a:defRPr/>
            </a:lvl1pPr>
          </a:lstStyle>
          <a:p>
            <a:pPr>
              <a:defRPr/>
            </a:pPr>
            <a:fld id="{5D16DC33-FDAA-48AA-9820-93255C121AA0}" type="slidenum">
              <a:rPr lang="nl-NL" altLang="nl-NL"/>
              <a:pPr>
                <a:defRPr/>
              </a:pPr>
              <a:t>‹nr.›</a:t>
            </a:fld>
            <a:endParaRPr lang="nl-NL" altLang="nl-NL"/>
          </a:p>
        </p:txBody>
      </p:sp>
    </p:spTree>
    <p:extLst>
      <p:ext uri="{BB962C8B-B14F-4D97-AF65-F5344CB8AC3E}">
        <p14:creationId xmlns:p14="http://schemas.microsoft.com/office/powerpoint/2010/main" val="281873320"/>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70436CE-8153-479C-B834-E4F9601BD90D}"/>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37CF2C23-B9DD-479B-9DD0-A589BDB9AAE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C0880280-52EC-4632-8BB1-38A9C3E78C62}"/>
              </a:ext>
            </a:extLst>
          </p:cNvPr>
          <p:cNvSpPr>
            <a:spLocks noGrp="1" noChangeArrowheads="1"/>
          </p:cNvSpPr>
          <p:nvPr>
            <p:ph type="sldNum" sz="quarter" idx="12"/>
          </p:nvPr>
        </p:nvSpPr>
        <p:spPr>
          <a:ln/>
        </p:spPr>
        <p:txBody>
          <a:bodyPr/>
          <a:lstStyle>
            <a:lvl1pPr>
              <a:defRPr/>
            </a:lvl1pPr>
          </a:lstStyle>
          <a:p>
            <a:pPr>
              <a:defRPr/>
            </a:pPr>
            <a:fld id="{D39D8D13-488B-4382-867A-6AAB6204F9C5}" type="slidenum">
              <a:rPr lang="nl-NL" altLang="nl-NL"/>
              <a:pPr>
                <a:defRPr/>
              </a:pPr>
              <a:t>‹nr.›</a:t>
            </a:fld>
            <a:endParaRPr lang="nl-NL" altLang="nl-NL"/>
          </a:p>
        </p:txBody>
      </p:sp>
    </p:spTree>
    <p:extLst>
      <p:ext uri="{BB962C8B-B14F-4D97-AF65-F5344CB8AC3E}">
        <p14:creationId xmlns:p14="http://schemas.microsoft.com/office/powerpoint/2010/main" val="413966965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17B2C8F-B0FB-4A51-B31C-C6E41EF92E4B}"/>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1D2A5F2-CBFF-4B2E-A603-1B43C357417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C035F227-1FA4-49A8-91C1-ADF718D09359}"/>
              </a:ext>
            </a:extLst>
          </p:cNvPr>
          <p:cNvSpPr>
            <a:spLocks noGrp="1" noChangeArrowheads="1"/>
          </p:cNvSpPr>
          <p:nvPr>
            <p:ph type="sldNum" sz="quarter" idx="12"/>
          </p:nvPr>
        </p:nvSpPr>
        <p:spPr>
          <a:ln/>
        </p:spPr>
        <p:txBody>
          <a:bodyPr/>
          <a:lstStyle>
            <a:lvl1pPr>
              <a:defRPr/>
            </a:lvl1pPr>
          </a:lstStyle>
          <a:p>
            <a:fld id="{590BF837-6C43-4488-A4C1-74705DB1C3AF}" type="slidenum">
              <a:rPr lang="nl-NL" altLang="nl-NL"/>
              <a:pPr/>
              <a:t>‹nr.›</a:t>
            </a:fld>
            <a:endParaRPr lang="nl-NL" altLang="nl-NL"/>
          </a:p>
        </p:txBody>
      </p:sp>
    </p:spTree>
    <p:extLst>
      <p:ext uri="{BB962C8B-B14F-4D97-AF65-F5344CB8AC3E}">
        <p14:creationId xmlns:p14="http://schemas.microsoft.com/office/powerpoint/2010/main" val="3564436844"/>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CB5474-19F3-4426-9C6C-BCBDFD19C360}"/>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E556F25D-D73E-4F74-916D-AF4668DB7B7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0041A469-A5C1-4ED2-AA03-F249E4750E3A}"/>
              </a:ext>
            </a:extLst>
          </p:cNvPr>
          <p:cNvSpPr>
            <a:spLocks noGrp="1" noChangeArrowheads="1"/>
          </p:cNvSpPr>
          <p:nvPr>
            <p:ph type="sldNum" sz="quarter" idx="12"/>
          </p:nvPr>
        </p:nvSpPr>
        <p:spPr>
          <a:ln/>
        </p:spPr>
        <p:txBody>
          <a:bodyPr/>
          <a:lstStyle>
            <a:lvl1pPr>
              <a:defRPr/>
            </a:lvl1pPr>
          </a:lstStyle>
          <a:p>
            <a:pPr>
              <a:defRPr/>
            </a:pPr>
            <a:fld id="{AC56456F-3F0A-4ED2-840C-383D9A4F08B8}" type="slidenum">
              <a:rPr lang="nl-NL" altLang="nl-NL"/>
              <a:pPr>
                <a:defRPr/>
              </a:pPr>
              <a:t>‹nr.›</a:t>
            </a:fld>
            <a:endParaRPr lang="nl-NL" altLang="nl-NL"/>
          </a:p>
        </p:txBody>
      </p:sp>
    </p:spTree>
    <p:extLst>
      <p:ext uri="{BB962C8B-B14F-4D97-AF65-F5344CB8AC3E}">
        <p14:creationId xmlns:p14="http://schemas.microsoft.com/office/powerpoint/2010/main" val="1748762891"/>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7A19A7A0-2E8B-4F75-9412-9EE1C57C9266}"/>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ABB5E2CA-4FEB-453C-BBE1-CF99090A6BA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33CA256-416B-4DF2-AD66-F6103076B541}"/>
              </a:ext>
            </a:extLst>
          </p:cNvPr>
          <p:cNvSpPr>
            <a:spLocks noGrp="1" noChangeArrowheads="1"/>
          </p:cNvSpPr>
          <p:nvPr>
            <p:ph type="sldNum" sz="quarter" idx="12"/>
          </p:nvPr>
        </p:nvSpPr>
        <p:spPr>
          <a:ln/>
        </p:spPr>
        <p:txBody>
          <a:bodyPr/>
          <a:lstStyle>
            <a:lvl1pPr>
              <a:defRPr/>
            </a:lvl1pPr>
          </a:lstStyle>
          <a:p>
            <a:pPr>
              <a:defRPr/>
            </a:pPr>
            <a:fld id="{6B11DCAE-8BF1-4BCD-9852-6B22DD2775D0}" type="slidenum">
              <a:rPr lang="nl-NL" altLang="nl-NL"/>
              <a:pPr>
                <a:defRPr/>
              </a:pPr>
              <a:t>‹nr.›</a:t>
            </a:fld>
            <a:endParaRPr lang="nl-NL" altLang="nl-NL"/>
          </a:p>
        </p:txBody>
      </p:sp>
    </p:spTree>
    <p:extLst>
      <p:ext uri="{BB962C8B-B14F-4D97-AF65-F5344CB8AC3E}">
        <p14:creationId xmlns:p14="http://schemas.microsoft.com/office/powerpoint/2010/main" val="402083389"/>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1D0460B-4708-41A0-B9AD-7D057D34512A}"/>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8CD7C64-6BF0-4282-A4D1-3A041E5C8E6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D56429EE-EEE0-43F7-9BA8-173BCE4F3C92}"/>
              </a:ext>
            </a:extLst>
          </p:cNvPr>
          <p:cNvSpPr>
            <a:spLocks noGrp="1" noChangeArrowheads="1"/>
          </p:cNvSpPr>
          <p:nvPr>
            <p:ph type="sldNum" sz="quarter" idx="12"/>
          </p:nvPr>
        </p:nvSpPr>
        <p:spPr>
          <a:ln/>
        </p:spPr>
        <p:txBody>
          <a:bodyPr/>
          <a:lstStyle>
            <a:lvl1pPr>
              <a:defRPr/>
            </a:lvl1pPr>
          </a:lstStyle>
          <a:p>
            <a:pPr>
              <a:defRPr/>
            </a:pPr>
            <a:fld id="{4118DBFA-F611-40C7-9001-6A0545654672}" type="slidenum">
              <a:rPr lang="nl-NL" altLang="nl-NL"/>
              <a:pPr>
                <a:defRPr/>
              </a:pPr>
              <a:t>‹nr.›</a:t>
            </a:fld>
            <a:endParaRPr lang="nl-NL" altLang="nl-NL"/>
          </a:p>
        </p:txBody>
      </p:sp>
    </p:spTree>
    <p:extLst>
      <p:ext uri="{BB962C8B-B14F-4D97-AF65-F5344CB8AC3E}">
        <p14:creationId xmlns:p14="http://schemas.microsoft.com/office/powerpoint/2010/main" val="223740941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FB2B8D3-89F4-4B51-8C27-44BB1973B22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A3C10B1C-0E42-4274-9A59-BA9A5182C8D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2969086-93CC-4D39-9E78-E899EFC8DA19}"/>
              </a:ext>
            </a:extLst>
          </p:cNvPr>
          <p:cNvSpPr>
            <a:spLocks noGrp="1" noChangeArrowheads="1"/>
          </p:cNvSpPr>
          <p:nvPr>
            <p:ph type="sldNum" sz="quarter" idx="12"/>
          </p:nvPr>
        </p:nvSpPr>
        <p:spPr>
          <a:ln/>
        </p:spPr>
        <p:txBody>
          <a:bodyPr/>
          <a:lstStyle>
            <a:lvl1pPr>
              <a:defRPr/>
            </a:lvl1pPr>
          </a:lstStyle>
          <a:p>
            <a:pPr>
              <a:defRPr/>
            </a:pPr>
            <a:fld id="{BC3C2E92-F1CB-4362-A2FE-A69C04946F58}" type="slidenum">
              <a:rPr lang="nl-NL" altLang="nl-NL"/>
              <a:pPr>
                <a:defRPr/>
              </a:pPr>
              <a:t>‹nr.›</a:t>
            </a:fld>
            <a:endParaRPr lang="nl-NL" altLang="nl-NL"/>
          </a:p>
        </p:txBody>
      </p:sp>
    </p:spTree>
    <p:extLst>
      <p:ext uri="{BB962C8B-B14F-4D97-AF65-F5344CB8AC3E}">
        <p14:creationId xmlns:p14="http://schemas.microsoft.com/office/powerpoint/2010/main" val="227248121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FF741C4-2FDE-46FD-A782-BA0D0F9942DB}"/>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E56B98DD-5EEB-48C1-8FE1-621BEE8008F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C7807BA-851A-4F80-8EB9-029170560C07}"/>
              </a:ext>
            </a:extLst>
          </p:cNvPr>
          <p:cNvSpPr>
            <a:spLocks noGrp="1" noChangeArrowheads="1"/>
          </p:cNvSpPr>
          <p:nvPr>
            <p:ph type="sldNum" sz="quarter" idx="12"/>
          </p:nvPr>
        </p:nvSpPr>
        <p:spPr>
          <a:ln/>
        </p:spPr>
        <p:txBody>
          <a:bodyPr/>
          <a:lstStyle>
            <a:lvl1pPr>
              <a:defRPr/>
            </a:lvl1pPr>
          </a:lstStyle>
          <a:p>
            <a:pPr>
              <a:defRPr/>
            </a:pPr>
            <a:fld id="{094E5439-1357-478C-84FA-EB27D892DA24}" type="slidenum">
              <a:rPr lang="nl-NL" altLang="nl-NL"/>
              <a:pPr>
                <a:defRPr/>
              </a:pPr>
              <a:t>‹nr.›</a:t>
            </a:fld>
            <a:endParaRPr lang="nl-NL" altLang="nl-NL"/>
          </a:p>
        </p:txBody>
      </p:sp>
    </p:spTree>
    <p:extLst>
      <p:ext uri="{BB962C8B-B14F-4D97-AF65-F5344CB8AC3E}">
        <p14:creationId xmlns:p14="http://schemas.microsoft.com/office/powerpoint/2010/main" val="205543608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C1F2555-D737-401B-9FB2-CCE5A6D7D084}"/>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5">
            <a:extLst>
              <a:ext uri="{FF2B5EF4-FFF2-40B4-BE49-F238E27FC236}">
                <a16:creationId xmlns:a16="http://schemas.microsoft.com/office/drawing/2014/main" id="{A6B0036B-B86E-4990-9D71-AA659A125052}"/>
              </a:ext>
            </a:extLst>
          </p:cNvPr>
          <p:cNvSpPr>
            <a:spLocks noGrp="1"/>
          </p:cNvSpPr>
          <p:nvPr>
            <p:ph type="ftr" sz="quarter" idx="11"/>
          </p:nvPr>
        </p:nvSpPr>
        <p:spPr>
          <a:xfrm>
            <a:off x="6248400" y="6619875"/>
            <a:ext cx="2895600" cy="476250"/>
          </a:xfrm>
        </p:spPr>
        <p:txBody>
          <a:bodyPr/>
          <a:lstStyle>
            <a:lvl1pPr>
              <a:defRPr/>
            </a:lvl1pPr>
          </a:lstStyle>
          <a:p>
            <a:pPr>
              <a:defRPr/>
            </a:pPr>
            <a:r>
              <a:rPr lang="nl-NL"/>
              <a:t>Pompen of verzuipen, 20-1-2011</a:t>
            </a:r>
          </a:p>
        </p:txBody>
      </p:sp>
      <p:sp>
        <p:nvSpPr>
          <p:cNvPr id="7" name="Tijdelijke aanduiding voor dianummer 6">
            <a:extLst>
              <a:ext uri="{FF2B5EF4-FFF2-40B4-BE49-F238E27FC236}">
                <a16:creationId xmlns:a16="http://schemas.microsoft.com/office/drawing/2014/main" id="{B0787671-70A7-4CF5-BBFC-0342A3B34B86}"/>
              </a:ext>
            </a:extLst>
          </p:cNvPr>
          <p:cNvSpPr>
            <a:spLocks noGrp="1"/>
          </p:cNvSpPr>
          <p:nvPr>
            <p:ph type="sldNum" sz="quarter" idx="12"/>
          </p:nvPr>
        </p:nvSpPr>
        <p:spPr>
          <a:xfrm>
            <a:off x="7010400" y="6619875"/>
            <a:ext cx="2133600" cy="476250"/>
          </a:xfrm>
        </p:spPr>
        <p:txBody>
          <a:bodyPr/>
          <a:lstStyle>
            <a:lvl1pPr>
              <a:defRPr smtClean="0"/>
            </a:lvl1pPr>
          </a:lstStyle>
          <a:p>
            <a:pPr>
              <a:defRPr/>
            </a:pPr>
            <a:fld id="{D117ACFA-EA02-422A-A459-3D15889C88C4}" type="slidenum">
              <a:rPr lang="nl-NL" altLang="nl-NL"/>
              <a:pPr>
                <a:defRPr/>
              </a:pPr>
              <a:t>‹nr.›</a:t>
            </a:fld>
            <a:endParaRPr lang="nl-NL" altLang="nl-NL"/>
          </a:p>
        </p:txBody>
      </p:sp>
    </p:spTree>
    <p:extLst>
      <p:ext uri="{BB962C8B-B14F-4D97-AF65-F5344CB8AC3E}">
        <p14:creationId xmlns:p14="http://schemas.microsoft.com/office/powerpoint/2010/main" val="3342799686"/>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dirty="0"/>
          </a:p>
        </p:txBody>
      </p:sp>
      <p:sp>
        <p:nvSpPr>
          <p:cNvPr id="4" name="Rectangle 4">
            <a:extLst>
              <a:ext uri="{FF2B5EF4-FFF2-40B4-BE49-F238E27FC236}">
                <a16:creationId xmlns:a16="http://schemas.microsoft.com/office/drawing/2014/main" id="{FC0060E0-B9EC-4EB9-BFD2-1E78679808A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9EAE0EF-1320-4262-BC3C-88E8550993E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256D371F-EE34-426D-9079-1A59BD06A8B3}"/>
              </a:ext>
            </a:extLst>
          </p:cNvPr>
          <p:cNvSpPr>
            <a:spLocks noGrp="1" noChangeArrowheads="1"/>
          </p:cNvSpPr>
          <p:nvPr>
            <p:ph type="sldNum" sz="quarter" idx="12"/>
          </p:nvPr>
        </p:nvSpPr>
        <p:spPr>
          <a:ln/>
        </p:spPr>
        <p:txBody>
          <a:bodyPr/>
          <a:lstStyle>
            <a:lvl1pPr>
              <a:defRPr/>
            </a:lvl1pPr>
          </a:lstStyle>
          <a:p>
            <a:pPr>
              <a:defRPr/>
            </a:pPr>
            <a:fld id="{7E7BFE28-34A7-4B29-9AC5-60E7DB15A664}" type="slidenum">
              <a:rPr lang="nl-NL" altLang="nl-NL"/>
              <a:pPr>
                <a:defRPr/>
              </a:pPr>
              <a:t>‹nr.›</a:t>
            </a:fld>
            <a:endParaRPr lang="nl-NL" altLang="nl-NL"/>
          </a:p>
        </p:txBody>
      </p:sp>
    </p:spTree>
    <p:extLst>
      <p:ext uri="{BB962C8B-B14F-4D97-AF65-F5344CB8AC3E}">
        <p14:creationId xmlns:p14="http://schemas.microsoft.com/office/powerpoint/2010/main" val="1695594966"/>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D547107D-CBEB-4FFC-B4AD-6AE17C7D2CC4}"/>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F18733B-6091-48DE-B0CA-9C03249B04F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C9A65F21-00B2-4FF7-A981-1EE902850BC1}"/>
              </a:ext>
            </a:extLst>
          </p:cNvPr>
          <p:cNvSpPr>
            <a:spLocks noGrp="1" noChangeArrowheads="1"/>
          </p:cNvSpPr>
          <p:nvPr>
            <p:ph type="sldNum" sz="quarter" idx="12"/>
          </p:nvPr>
        </p:nvSpPr>
        <p:spPr>
          <a:ln/>
        </p:spPr>
        <p:txBody>
          <a:bodyPr/>
          <a:lstStyle>
            <a:lvl1pPr>
              <a:defRPr/>
            </a:lvl1pPr>
          </a:lstStyle>
          <a:p>
            <a:pPr>
              <a:defRPr/>
            </a:pPr>
            <a:fld id="{4B20D3D9-2D2B-4F5C-BCD9-E02716F8547C}" type="slidenum">
              <a:rPr lang="nl-NL" altLang="nl-NL"/>
              <a:pPr>
                <a:defRPr/>
              </a:pPr>
              <a:t>‹nr.›</a:t>
            </a:fld>
            <a:endParaRPr lang="nl-NL" altLang="nl-NL"/>
          </a:p>
        </p:txBody>
      </p:sp>
    </p:spTree>
    <p:extLst>
      <p:ext uri="{BB962C8B-B14F-4D97-AF65-F5344CB8AC3E}">
        <p14:creationId xmlns:p14="http://schemas.microsoft.com/office/powerpoint/2010/main" val="3697063734"/>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08A52EB6-49D2-4F33-BE1A-D71487D83BC7}"/>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8FC7F98-2965-4784-BB32-2D9ED2C6461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CBEA5B7-3AE3-4384-A90D-19A786789103}"/>
              </a:ext>
            </a:extLst>
          </p:cNvPr>
          <p:cNvSpPr>
            <a:spLocks noGrp="1" noChangeArrowheads="1"/>
          </p:cNvSpPr>
          <p:nvPr>
            <p:ph type="sldNum" sz="quarter" idx="12"/>
          </p:nvPr>
        </p:nvSpPr>
        <p:spPr>
          <a:ln/>
        </p:spPr>
        <p:txBody>
          <a:bodyPr/>
          <a:lstStyle>
            <a:lvl1pPr>
              <a:defRPr/>
            </a:lvl1pPr>
          </a:lstStyle>
          <a:p>
            <a:pPr>
              <a:defRPr/>
            </a:pPr>
            <a:fld id="{F8F2F216-DA0B-4E13-A478-9C88DB0548BC}" type="slidenum">
              <a:rPr lang="nl-NL" altLang="nl-NL"/>
              <a:pPr>
                <a:defRPr/>
              </a:pPr>
              <a:t>‹nr.›</a:t>
            </a:fld>
            <a:endParaRPr lang="nl-NL" altLang="nl-NL"/>
          </a:p>
        </p:txBody>
      </p:sp>
    </p:spTree>
    <p:extLst>
      <p:ext uri="{BB962C8B-B14F-4D97-AF65-F5344CB8AC3E}">
        <p14:creationId xmlns:p14="http://schemas.microsoft.com/office/powerpoint/2010/main" val="4232668432"/>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BAFDACF9-D74D-4EBE-8B6C-755CCF77AB8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D5C08312-1882-4CEF-8FE0-8F669948D13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694F4B6-4EEE-447D-81AF-BB0AF1EEF027}"/>
              </a:ext>
            </a:extLst>
          </p:cNvPr>
          <p:cNvSpPr>
            <a:spLocks noGrp="1" noChangeArrowheads="1"/>
          </p:cNvSpPr>
          <p:nvPr>
            <p:ph type="sldNum" sz="quarter" idx="12"/>
          </p:nvPr>
        </p:nvSpPr>
        <p:spPr>
          <a:ln/>
        </p:spPr>
        <p:txBody>
          <a:bodyPr/>
          <a:lstStyle>
            <a:lvl1pPr>
              <a:defRPr/>
            </a:lvl1pPr>
          </a:lstStyle>
          <a:p>
            <a:pPr>
              <a:defRPr/>
            </a:pPr>
            <a:fld id="{EBA72646-9DE6-4A17-8BD9-0C8AB5F73724}" type="slidenum">
              <a:rPr lang="nl-NL" altLang="nl-NL"/>
              <a:pPr>
                <a:defRPr/>
              </a:pPr>
              <a:t>‹nr.›</a:t>
            </a:fld>
            <a:endParaRPr lang="nl-NL" altLang="nl-NL"/>
          </a:p>
        </p:txBody>
      </p:sp>
    </p:spTree>
    <p:extLst>
      <p:ext uri="{BB962C8B-B14F-4D97-AF65-F5344CB8AC3E}">
        <p14:creationId xmlns:p14="http://schemas.microsoft.com/office/powerpoint/2010/main" val="93135729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10986545-9817-480A-B7C3-811D762B5C1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24F897D-3C8E-4A06-858E-DA7A7E6BE1F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F1B924A8-D66F-4A57-B18F-A34A9AE3E13E}"/>
              </a:ext>
            </a:extLst>
          </p:cNvPr>
          <p:cNvSpPr>
            <a:spLocks noGrp="1" noChangeArrowheads="1"/>
          </p:cNvSpPr>
          <p:nvPr>
            <p:ph type="sldNum" sz="quarter" idx="12"/>
          </p:nvPr>
        </p:nvSpPr>
        <p:spPr>
          <a:ln/>
        </p:spPr>
        <p:txBody>
          <a:bodyPr/>
          <a:lstStyle>
            <a:lvl1pPr>
              <a:defRPr/>
            </a:lvl1pPr>
          </a:lstStyle>
          <a:p>
            <a:fld id="{2854E497-8832-4262-B83E-ADCB56D2141E}" type="slidenum">
              <a:rPr lang="nl-NL" altLang="nl-NL"/>
              <a:pPr/>
              <a:t>‹nr.›</a:t>
            </a:fld>
            <a:endParaRPr lang="nl-NL" altLang="nl-NL"/>
          </a:p>
        </p:txBody>
      </p:sp>
    </p:spTree>
    <p:extLst>
      <p:ext uri="{BB962C8B-B14F-4D97-AF65-F5344CB8AC3E}">
        <p14:creationId xmlns:p14="http://schemas.microsoft.com/office/powerpoint/2010/main" val="394625319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0141D12-446C-40EA-A22B-6ADC4F281004}"/>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C4DAC1BD-6276-4182-BE95-739214B299A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8A101A87-31C9-4403-850C-85FD872BF1AF}"/>
              </a:ext>
            </a:extLst>
          </p:cNvPr>
          <p:cNvSpPr>
            <a:spLocks noGrp="1" noChangeArrowheads="1"/>
          </p:cNvSpPr>
          <p:nvPr>
            <p:ph type="sldNum" sz="quarter" idx="12"/>
          </p:nvPr>
        </p:nvSpPr>
        <p:spPr>
          <a:ln/>
        </p:spPr>
        <p:txBody>
          <a:bodyPr/>
          <a:lstStyle>
            <a:lvl1pPr>
              <a:defRPr/>
            </a:lvl1pPr>
          </a:lstStyle>
          <a:p>
            <a:pPr>
              <a:defRPr/>
            </a:pPr>
            <a:fld id="{06FAE3F4-A31F-44B2-AD6E-92052ECDF68C}" type="slidenum">
              <a:rPr lang="nl-NL" altLang="nl-NL"/>
              <a:pPr>
                <a:defRPr/>
              </a:pPr>
              <a:t>‹nr.›</a:t>
            </a:fld>
            <a:endParaRPr lang="nl-NL" altLang="nl-NL"/>
          </a:p>
        </p:txBody>
      </p:sp>
    </p:spTree>
    <p:extLst>
      <p:ext uri="{BB962C8B-B14F-4D97-AF65-F5344CB8AC3E}">
        <p14:creationId xmlns:p14="http://schemas.microsoft.com/office/powerpoint/2010/main" val="1439279671"/>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0CDCB20E-A03F-4513-B9D2-5B4E360B24D5}"/>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C8CBB445-3067-4E90-8657-DDD195D89F7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F8DD4713-6AAD-4588-A86D-B0A99FFD44EB}"/>
              </a:ext>
            </a:extLst>
          </p:cNvPr>
          <p:cNvSpPr>
            <a:spLocks noGrp="1" noChangeArrowheads="1"/>
          </p:cNvSpPr>
          <p:nvPr>
            <p:ph type="sldNum" sz="quarter" idx="12"/>
          </p:nvPr>
        </p:nvSpPr>
        <p:spPr>
          <a:ln/>
        </p:spPr>
        <p:txBody>
          <a:bodyPr/>
          <a:lstStyle>
            <a:lvl1pPr>
              <a:defRPr/>
            </a:lvl1pPr>
          </a:lstStyle>
          <a:p>
            <a:pPr>
              <a:defRPr/>
            </a:pPr>
            <a:fld id="{960F8413-E9B8-42D9-AA29-34803B488298}" type="slidenum">
              <a:rPr lang="nl-NL" altLang="nl-NL"/>
              <a:pPr>
                <a:defRPr/>
              </a:pPr>
              <a:t>‹nr.›</a:t>
            </a:fld>
            <a:endParaRPr lang="nl-NL" altLang="nl-NL"/>
          </a:p>
        </p:txBody>
      </p:sp>
    </p:spTree>
    <p:extLst>
      <p:ext uri="{BB962C8B-B14F-4D97-AF65-F5344CB8AC3E}">
        <p14:creationId xmlns:p14="http://schemas.microsoft.com/office/powerpoint/2010/main" val="2443319719"/>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2F196563-0534-4DCE-B1CA-42BB1527A19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F314E57A-2255-41D0-A5DA-2CD583784AB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684A3980-2B69-4E25-931B-3DB7BAFCAE9C}"/>
              </a:ext>
            </a:extLst>
          </p:cNvPr>
          <p:cNvSpPr>
            <a:spLocks noGrp="1" noChangeArrowheads="1"/>
          </p:cNvSpPr>
          <p:nvPr>
            <p:ph type="sldNum" sz="quarter" idx="12"/>
          </p:nvPr>
        </p:nvSpPr>
        <p:spPr>
          <a:ln/>
        </p:spPr>
        <p:txBody>
          <a:bodyPr/>
          <a:lstStyle>
            <a:lvl1pPr>
              <a:defRPr/>
            </a:lvl1pPr>
          </a:lstStyle>
          <a:p>
            <a:pPr>
              <a:defRPr/>
            </a:pPr>
            <a:fld id="{F3E6FF08-5DD9-4CE7-A659-ED7F1C736308}" type="slidenum">
              <a:rPr lang="nl-NL" altLang="nl-NL"/>
              <a:pPr>
                <a:defRPr/>
              </a:pPr>
              <a:t>‹nr.›</a:t>
            </a:fld>
            <a:endParaRPr lang="nl-NL" altLang="nl-NL"/>
          </a:p>
        </p:txBody>
      </p:sp>
    </p:spTree>
    <p:extLst>
      <p:ext uri="{BB962C8B-B14F-4D97-AF65-F5344CB8AC3E}">
        <p14:creationId xmlns:p14="http://schemas.microsoft.com/office/powerpoint/2010/main" val="1581729095"/>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9FAB23-DA06-43D8-998C-6B003C4533C8}"/>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16142637-4C68-46F7-9464-F2E592144F8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4A0512CC-9FF1-433D-9BCF-0901882E168B}"/>
              </a:ext>
            </a:extLst>
          </p:cNvPr>
          <p:cNvSpPr>
            <a:spLocks noGrp="1" noChangeArrowheads="1"/>
          </p:cNvSpPr>
          <p:nvPr>
            <p:ph type="sldNum" sz="quarter" idx="12"/>
          </p:nvPr>
        </p:nvSpPr>
        <p:spPr>
          <a:ln/>
        </p:spPr>
        <p:txBody>
          <a:bodyPr/>
          <a:lstStyle>
            <a:lvl1pPr>
              <a:defRPr/>
            </a:lvl1pPr>
          </a:lstStyle>
          <a:p>
            <a:pPr>
              <a:defRPr/>
            </a:pPr>
            <a:fld id="{8CF65E83-785C-4FC1-A43F-E81E00CC2A98}" type="slidenum">
              <a:rPr lang="nl-NL" altLang="nl-NL"/>
              <a:pPr>
                <a:defRPr/>
              </a:pPr>
              <a:t>‹nr.›</a:t>
            </a:fld>
            <a:endParaRPr lang="nl-NL" altLang="nl-NL"/>
          </a:p>
        </p:txBody>
      </p:sp>
    </p:spTree>
    <p:extLst>
      <p:ext uri="{BB962C8B-B14F-4D97-AF65-F5344CB8AC3E}">
        <p14:creationId xmlns:p14="http://schemas.microsoft.com/office/powerpoint/2010/main" val="3319757412"/>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5B8CEA6-1E06-4997-98E8-C45A48B11ECE}"/>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8926131-CA27-4AC3-B518-79B501A5B93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1475A50-BAEB-432C-94A2-F6ED3B28D479}"/>
              </a:ext>
            </a:extLst>
          </p:cNvPr>
          <p:cNvSpPr>
            <a:spLocks noGrp="1" noChangeArrowheads="1"/>
          </p:cNvSpPr>
          <p:nvPr>
            <p:ph type="sldNum" sz="quarter" idx="12"/>
          </p:nvPr>
        </p:nvSpPr>
        <p:spPr>
          <a:ln/>
        </p:spPr>
        <p:txBody>
          <a:bodyPr/>
          <a:lstStyle>
            <a:lvl1pPr>
              <a:defRPr/>
            </a:lvl1pPr>
          </a:lstStyle>
          <a:p>
            <a:pPr>
              <a:defRPr/>
            </a:pPr>
            <a:fld id="{67835224-8F72-4E6C-BB92-F0BD9AB3B53E}" type="slidenum">
              <a:rPr lang="nl-NL" altLang="nl-NL"/>
              <a:pPr>
                <a:defRPr/>
              </a:pPr>
              <a:t>‹nr.›</a:t>
            </a:fld>
            <a:endParaRPr lang="nl-NL" altLang="nl-NL"/>
          </a:p>
        </p:txBody>
      </p:sp>
    </p:spTree>
    <p:extLst>
      <p:ext uri="{BB962C8B-B14F-4D97-AF65-F5344CB8AC3E}">
        <p14:creationId xmlns:p14="http://schemas.microsoft.com/office/powerpoint/2010/main" val="743906555"/>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7E4DCE1-77C4-4835-AE4D-8A52E738F64E}"/>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28D82885-8AF6-46D7-A55D-938211C98AD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22BB4A6B-339E-4DC2-B79A-EFDA87B4BE21}"/>
              </a:ext>
            </a:extLst>
          </p:cNvPr>
          <p:cNvSpPr>
            <a:spLocks noGrp="1" noChangeArrowheads="1"/>
          </p:cNvSpPr>
          <p:nvPr>
            <p:ph type="sldNum" sz="quarter" idx="12"/>
          </p:nvPr>
        </p:nvSpPr>
        <p:spPr>
          <a:ln/>
        </p:spPr>
        <p:txBody>
          <a:bodyPr/>
          <a:lstStyle>
            <a:lvl1pPr>
              <a:defRPr/>
            </a:lvl1pPr>
          </a:lstStyle>
          <a:p>
            <a:pPr>
              <a:defRPr/>
            </a:pPr>
            <a:fld id="{9021BEAB-BDAE-4CCE-9054-F23763F5A076}" type="slidenum">
              <a:rPr lang="nl-NL" altLang="nl-NL"/>
              <a:pPr>
                <a:defRPr/>
              </a:pPr>
              <a:t>‹nr.›</a:t>
            </a:fld>
            <a:endParaRPr lang="nl-NL" altLang="nl-NL"/>
          </a:p>
        </p:txBody>
      </p:sp>
    </p:spTree>
    <p:extLst>
      <p:ext uri="{BB962C8B-B14F-4D97-AF65-F5344CB8AC3E}">
        <p14:creationId xmlns:p14="http://schemas.microsoft.com/office/powerpoint/2010/main" val="3232505751"/>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41254F8-7847-466A-8BE8-3859E523B05C}"/>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BBF9003-9415-4A22-AF75-119729D320A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D4A8548-1C4E-4921-B6D5-BB74C52F2FFE}"/>
              </a:ext>
            </a:extLst>
          </p:cNvPr>
          <p:cNvSpPr>
            <a:spLocks noGrp="1" noChangeArrowheads="1"/>
          </p:cNvSpPr>
          <p:nvPr>
            <p:ph type="sldNum" sz="quarter" idx="12"/>
          </p:nvPr>
        </p:nvSpPr>
        <p:spPr>
          <a:ln/>
        </p:spPr>
        <p:txBody>
          <a:bodyPr/>
          <a:lstStyle>
            <a:lvl1pPr>
              <a:defRPr/>
            </a:lvl1pPr>
          </a:lstStyle>
          <a:p>
            <a:pPr>
              <a:defRPr/>
            </a:pPr>
            <a:fld id="{FF1AD184-9E90-45BA-81B7-DA6A194D3365}" type="slidenum">
              <a:rPr lang="nl-NL" altLang="nl-NL"/>
              <a:pPr>
                <a:defRPr/>
              </a:pPr>
              <a:t>‹nr.›</a:t>
            </a:fld>
            <a:endParaRPr lang="nl-NL" altLang="nl-NL"/>
          </a:p>
        </p:txBody>
      </p:sp>
    </p:spTree>
    <p:extLst>
      <p:ext uri="{BB962C8B-B14F-4D97-AF65-F5344CB8AC3E}">
        <p14:creationId xmlns:p14="http://schemas.microsoft.com/office/powerpoint/2010/main" val="579051776"/>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204B986-3855-464B-9C50-13F657C70BE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0DD8885-F29A-437A-A9BF-4A00A3EA2BA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256D1EEC-F771-4D8B-8E8B-25E5AB52748F}"/>
              </a:ext>
            </a:extLst>
          </p:cNvPr>
          <p:cNvSpPr>
            <a:spLocks noGrp="1" noChangeArrowheads="1"/>
          </p:cNvSpPr>
          <p:nvPr>
            <p:ph type="sldNum" sz="quarter" idx="12"/>
          </p:nvPr>
        </p:nvSpPr>
        <p:spPr>
          <a:ln/>
        </p:spPr>
        <p:txBody>
          <a:bodyPr/>
          <a:lstStyle>
            <a:lvl1pPr>
              <a:defRPr/>
            </a:lvl1pPr>
          </a:lstStyle>
          <a:p>
            <a:pPr>
              <a:defRPr/>
            </a:pPr>
            <a:fld id="{8760DADC-2CA5-4B54-ACCC-6A2B22B95D71}" type="slidenum">
              <a:rPr lang="nl-NL" altLang="nl-NL"/>
              <a:pPr>
                <a:defRPr/>
              </a:pPr>
              <a:t>‹nr.›</a:t>
            </a:fld>
            <a:endParaRPr lang="nl-NL" altLang="nl-NL"/>
          </a:p>
        </p:txBody>
      </p:sp>
    </p:spTree>
    <p:extLst>
      <p:ext uri="{BB962C8B-B14F-4D97-AF65-F5344CB8AC3E}">
        <p14:creationId xmlns:p14="http://schemas.microsoft.com/office/powerpoint/2010/main" val="789578395"/>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0B106D0-0B63-49F2-82ED-B2FA0D2F377E}"/>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5">
            <a:extLst>
              <a:ext uri="{FF2B5EF4-FFF2-40B4-BE49-F238E27FC236}">
                <a16:creationId xmlns:a16="http://schemas.microsoft.com/office/drawing/2014/main" id="{5C14D23F-7CA9-4BD2-8909-B50F743BA632}"/>
              </a:ext>
            </a:extLst>
          </p:cNvPr>
          <p:cNvSpPr>
            <a:spLocks noGrp="1"/>
          </p:cNvSpPr>
          <p:nvPr>
            <p:ph type="ftr" sz="quarter" idx="11"/>
          </p:nvPr>
        </p:nvSpPr>
        <p:spPr>
          <a:xfrm>
            <a:off x="6248400" y="6619875"/>
            <a:ext cx="2895600" cy="476250"/>
          </a:xfrm>
        </p:spPr>
        <p:txBody>
          <a:bodyPr/>
          <a:lstStyle>
            <a:lvl1pPr>
              <a:defRPr/>
            </a:lvl1pPr>
          </a:lstStyle>
          <a:p>
            <a:pPr>
              <a:defRPr/>
            </a:pPr>
            <a:r>
              <a:rPr lang="nl-NL"/>
              <a:t>Pompen of verzuipen, 20-1-2011</a:t>
            </a:r>
          </a:p>
        </p:txBody>
      </p:sp>
      <p:sp>
        <p:nvSpPr>
          <p:cNvPr id="7" name="Tijdelijke aanduiding voor dianummer 6">
            <a:extLst>
              <a:ext uri="{FF2B5EF4-FFF2-40B4-BE49-F238E27FC236}">
                <a16:creationId xmlns:a16="http://schemas.microsoft.com/office/drawing/2014/main" id="{3FE57B56-CAA1-4559-833E-6F3710C1F37E}"/>
              </a:ext>
            </a:extLst>
          </p:cNvPr>
          <p:cNvSpPr>
            <a:spLocks noGrp="1"/>
          </p:cNvSpPr>
          <p:nvPr>
            <p:ph type="sldNum" sz="quarter" idx="12"/>
          </p:nvPr>
        </p:nvSpPr>
        <p:spPr>
          <a:xfrm>
            <a:off x="7010400" y="6619875"/>
            <a:ext cx="2133600" cy="476250"/>
          </a:xfrm>
        </p:spPr>
        <p:txBody>
          <a:bodyPr/>
          <a:lstStyle>
            <a:lvl1pPr>
              <a:defRPr smtClean="0"/>
            </a:lvl1pPr>
          </a:lstStyle>
          <a:p>
            <a:pPr>
              <a:defRPr/>
            </a:pPr>
            <a:fld id="{C2F7BE5C-44F0-4F5C-ADBF-81C7CEB34895}" type="slidenum">
              <a:rPr lang="nl-NL" altLang="nl-NL"/>
              <a:pPr>
                <a:defRPr/>
              </a:pPr>
              <a:t>‹nr.›</a:t>
            </a:fld>
            <a:endParaRPr lang="nl-NL" altLang="nl-NL"/>
          </a:p>
        </p:txBody>
      </p:sp>
    </p:spTree>
    <p:extLst>
      <p:ext uri="{BB962C8B-B14F-4D97-AF65-F5344CB8AC3E}">
        <p14:creationId xmlns:p14="http://schemas.microsoft.com/office/powerpoint/2010/main" val="525845402"/>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dirty="0"/>
          </a:p>
        </p:txBody>
      </p:sp>
      <p:sp>
        <p:nvSpPr>
          <p:cNvPr id="4" name="Rectangle 4">
            <a:extLst>
              <a:ext uri="{FF2B5EF4-FFF2-40B4-BE49-F238E27FC236}">
                <a16:creationId xmlns:a16="http://schemas.microsoft.com/office/drawing/2014/main" id="{98A72B86-73E4-4E43-962B-38857746226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3184629F-B42D-47BD-A9FD-0A89B06BE53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4195F81-2EC9-4C03-B1F0-F8E4A709638D}"/>
              </a:ext>
            </a:extLst>
          </p:cNvPr>
          <p:cNvSpPr>
            <a:spLocks noGrp="1" noChangeArrowheads="1"/>
          </p:cNvSpPr>
          <p:nvPr>
            <p:ph type="sldNum" sz="quarter" idx="12"/>
          </p:nvPr>
        </p:nvSpPr>
        <p:spPr>
          <a:ln/>
        </p:spPr>
        <p:txBody>
          <a:bodyPr/>
          <a:lstStyle>
            <a:lvl1pPr>
              <a:defRPr/>
            </a:lvl1pPr>
          </a:lstStyle>
          <a:p>
            <a:pPr>
              <a:defRPr/>
            </a:pPr>
            <a:fld id="{6EBCDAC4-CB68-4EBB-A76D-C2D7788E1B69}" type="slidenum">
              <a:rPr lang="nl-NL" altLang="nl-NL"/>
              <a:pPr>
                <a:defRPr/>
              </a:pPr>
              <a:t>‹nr.›</a:t>
            </a:fld>
            <a:endParaRPr lang="nl-NL" altLang="nl-NL"/>
          </a:p>
        </p:txBody>
      </p:sp>
    </p:spTree>
    <p:extLst>
      <p:ext uri="{BB962C8B-B14F-4D97-AF65-F5344CB8AC3E}">
        <p14:creationId xmlns:p14="http://schemas.microsoft.com/office/powerpoint/2010/main" val="585209272"/>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E3F64FE-88CC-4DD3-B67A-A1DAEACF9E8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6CAAEF1-D864-4E79-AC8A-62BCE8A26A3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E6A135CA-0FE8-4F98-A539-816B0A3B5D48}"/>
              </a:ext>
            </a:extLst>
          </p:cNvPr>
          <p:cNvSpPr>
            <a:spLocks noGrp="1" noChangeArrowheads="1"/>
          </p:cNvSpPr>
          <p:nvPr>
            <p:ph type="sldNum" sz="quarter" idx="12"/>
          </p:nvPr>
        </p:nvSpPr>
        <p:spPr>
          <a:ln/>
        </p:spPr>
        <p:txBody>
          <a:bodyPr/>
          <a:lstStyle>
            <a:lvl1pPr>
              <a:defRPr/>
            </a:lvl1pPr>
          </a:lstStyle>
          <a:p>
            <a:fld id="{51533D4D-3D08-433C-8C49-A6C7F5E6D3A4}" type="slidenum">
              <a:rPr lang="nl-NL" altLang="nl-NL"/>
              <a:pPr/>
              <a:t>‹nr.›</a:t>
            </a:fld>
            <a:endParaRPr lang="nl-NL" altLang="nl-NL"/>
          </a:p>
        </p:txBody>
      </p:sp>
    </p:spTree>
    <p:extLst>
      <p:ext uri="{BB962C8B-B14F-4D97-AF65-F5344CB8AC3E}">
        <p14:creationId xmlns:p14="http://schemas.microsoft.com/office/powerpoint/2010/main" val="2116591692"/>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1AFAE386-EE85-418C-BADB-01307F27EF67}"/>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9E0E5DB7-A997-4882-AEC9-7F0EF1D37A4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E6A01D86-5844-4F9C-8879-2D03C02BD73A}"/>
              </a:ext>
            </a:extLst>
          </p:cNvPr>
          <p:cNvSpPr>
            <a:spLocks noGrp="1" noChangeArrowheads="1"/>
          </p:cNvSpPr>
          <p:nvPr>
            <p:ph type="sldNum" sz="quarter" idx="12"/>
          </p:nvPr>
        </p:nvSpPr>
        <p:spPr>
          <a:ln/>
        </p:spPr>
        <p:txBody>
          <a:bodyPr/>
          <a:lstStyle>
            <a:lvl1pPr>
              <a:defRPr/>
            </a:lvl1pPr>
          </a:lstStyle>
          <a:p>
            <a:fld id="{DBE31BB9-B9EC-4E42-85BA-D423338DEF68}" type="slidenum">
              <a:rPr lang="nl-NL" altLang="nl-NL"/>
              <a:pPr/>
              <a:t>‹nr.›</a:t>
            </a:fld>
            <a:endParaRPr lang="nl-NL" altLang="nl-NL"/>
          </a:p>
        </p:txBody>
      </p:sp>
    </p:spTree>
    <p:extLst>
      <p:ext uri="{BB962C8B-B14F-4D97-AF65-F5344CB8AC3E}">
        <p14:creationId xmlns:p14="http://schemas.microsoft.com/office/powerpoint/2010/main" val="418689316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00A26F30-9CC8-40D3-8741-D558DE944D5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D44ABAE5-EEBA-4F57-838C-C59D71E91BA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8BB8FF7D-6F70-4741-A8F9-7B8B2A0E1665}"/>
              </a:ext>
            </a:extLst>
          </p:cNvPr>
          <p:cNvSpPr>
            <a:spLocks noGrp="1" noChangeArrowheads="1"/>
          </p:cNvSpPr>
          <p:nvPr>
            <p:ph type="sldNum" sz="quarter" idx="12"/>
          </p:nvPr>
        </p:nvSpPr>
        <p:spPr>
          <a:ln/>
        </p:spPr>
        <p:txBody>
          <a:bodyPr/>
          <a:lstStyle>
            <a:lvl1pPr>
              <a:defRPr/>
            </a:lvl1pPr>
          </a:lstStyle>
          <a:p>
            <a:fld id="{51BE327B-B48F-4B70-9243-1248C71CA49D}" type="slidenum">
              <a:rPr lang="nl-NL" altLang="nl-NL"/>
              <a:pPr/>
              <a:t>‹nr.›</a:t>
            </a:fld>
            <a:endParaRPr lang="nl-NL" altLang="nl-NL"/>
          </a:p>
        </p:txBody>
      </p:sp>
    </p:spTree>
    <p:extLst>
      <p:ext uri="{BB962C8B-B14F-4D97-AF65-F5344CB8AC3E}">
        <p14:creationId xmlns:p14="http://schemas.microsoft.com/office/powerpoint/2010/main" val="1567652153"/>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95C093-56F0-4F3D-B0BE-610E9B6B6B11}"/>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7453779C-2568-4173-A205-D947C824E37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A25B4524-F403-478C-BF3D-BA125F249606}"/>
              </a:ext>
            </a:extLst>
          </p:cNvPr>
          <p:cNvSpPr>
            <a:spLocks noGrp="1" noChangeArrowheads="1"/>
          </p:cNvSpPr>
          <p:nvPr>
            <p:ph type="sldNum" sz="quarter" idx="12"/>
          </p:nvPr>
        </p:nvSpPr>
        <p:spPr>
          <a:ln/>
        </p:spPr>
        <p:txBody>
          <a:bodyPr/>
          <a:lstStyle>
            <a:lvl1pPr>
              <a:defRPr/>
            </a:lvl1pPr>
          </a:lstStyle>
          <a:p>
            <a:fld id="{854442ED-A6FF-4FFC-881B-D470041A4CF3}" type="slidenum">
              <a:rPr lang="nl-NL" altLang="nl-NL"/>
              <a:pPr/>
              <a:t>‹nr.›</a:t>
            </a:fld>
            <a:endParaRPr lang="nl-NL" altLang="nl-NL"/>
          </a:p>
        </p:txBody>
      </p:sp>
    </p:spTree>
    <p:extLst>
      <p:ext uri="{BB962C8B-B14F-4D97-AF65-F5344CB8AC3E}">
        <p14:creationId xmlns:p14="http://schemas.microsoft.com/office/powerpoint/2010/main" val="231101273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2A3A8B5-0129-4E3E-8D7C-F0831D148818}"/>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022733E-6BA7-4577-B33C-9ACACAADE7F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AF08A826-CFD0-406B-9DF6-1D36B0CFC039}"/>
              </a:ext>
            </a:extLst>
          </p:cNvPr>
          <p:cNvSpPr>
            <a:spLocks noGrp="1" noChangeArrowheads="1"/>
          </p:cNvSpPr>
          <p:nvPr>
            <p:ph type="sldNum" sz="quarter" idx="12"/>
          </p:nvPr>
        </p:nvSpPr>
        <p:spPr>
          <a:ln/>
        </p:spPr>
        <p:txBody>
          <a:bodyPr/>
          <a:lstStyle>
            <a:lvl1pPr>
              <a:defRPr/>
            </a:lvl1pPr>
          </a:lstStyle>
          <a:p>
            <a:fld id="{9634DC01-F341-4CB0-BAAC-CBBC1DF18ADF}" type="slidenum">
              <a:rPr lang="nl-NL" altLang="nl-NL"/>
              <a:pPr/>
              <a:t>‹nr.›</a:t>
            </a:fld>
            <a:endParaRPr lang="nl-NL" altLang="nl-NL"/>
          </a:p>
        </p:txBody>
      </p:sp>
    </p:spTree>
    <p:extLst>
      <p:ext uri="{BB962C8B-B14F-4D97-AF65-F5344CB8AC3E}">
        <p14:creationId xmlns:p14="http://schemas.microsoft.com/office/powerpoint/2010/main" val="3086796649"/>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8B442C7-610E-45E3-B4D7-CF0F6F94129E}"/>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779425C-0693-453D-9BA2-8977D2A7418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A9440178-AA00-4202-B34A-128F69002183}"/>
              </a:ext>
            </a:extLst>
          </p:cNvPr>
          <p:cNvSpPr>
            <a:spLocks noGrp="1" noChangeArrowheads="1"/>
          </p:cNvSpPr>
          <p:nvPr>
            <p:ph type="sldNum" sz="quarter" idx="12"/>
          </p:nvPr>
        </p:nvSpPr>
        <p:spPr>
          <a:ln/>
        </p:spPr>
        <p:txBody>
          <a:bodyPr/>
          <a:lstStyle>
            <a:lvl1pPr>
              <a:defRPr/>
            </a:lvl1pPr>
          </a:lstStyle>
          <a:p>
            <a:fld id="{A141D7FB-6D71-4067-82DF-2E9A5BCC04F8}" type="slidenum">
              <a:rPr lang="nl-NL" altLang="nl-NL"/>
              <a:pPr/>
              <a:t>‹nr.›</a:t>
            </a:fld>
            <a:endParaRPr lang="nl-NL" altLang="nl-NL"/>
          </a:p>
        </p:txBody>
      </p:sp>
    </p:spTree>
    <p:extLst>
      <p:ext uri="{BB962C8B-B14F-4D97-AF65-F5344CB8AC3E}">
        <p14:creationId xmlns:p14="http://schemas.microsoft.com/office/powerpoint/2010/main" val="1748779105"/>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8294B0-86C2-42EB-9607-616EAAC1A4A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4113C3B5-1CE5-4408-B4F8-A21C83A029C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790E0AEF-2E06-467A-85FC-2E7DAAAAC54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nl-NL"/>
          </a:p>
        </p:txBody>
      </p:sp>
      <p:sp>
        <p:nvSpPr>
          <p:cNvPr id="1029" name="Rectangle 5">
            <a:extLst>
              <a:ext uri="{FF2B5EF4-FFF2-40B4-BE49-F238E27FC236}">
                <a16:creationId xmlns:a16="http://schemas.microsoft.com/office/drawing/2014/main" id="{79AD1958-726F-45E4-8A34-7B9A378CA72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nl-NL"/>
          </a:p>
        </p:txBody>
      </p:sp>
      <p:sp>
        <p:nvSpPr>
          <p:cNvPr id="1030" name="Rectangle 6">
            <a:extLst>
              <a:ext uri="{FF2B5EF4-FFF2-40B4-BE49-F238E27FC236}">
                <a16:creationId xmlns:a16="http://schemas.microsoft.com/office/drawing/2014/main" id="{B9E403C8-90D3-4106-AEBB-79D8F13A78B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253DF30-95B9-40EA-87AB-5C68A8DC735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2" r:id="rId12"/>
    <p:sldLayoutId id="2147484221" r:id="rId13"/>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E84DD7-E165-46FC-B6FB-9B12F70C625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BB51117E-AA8E-47B3-A2C3-746EC9A409A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698444D3-EFC0-470A-B0F3-E09D2C6A709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nl-NL"/>
          </a:p>
        </p:txBody>
      </p:sp>
      <p:sp>
        <p:nvSpPr>
          <p:cNvPr id="1029" name="Rectangle 5">
            <a:extLst>
              <a:ext uri="{FF2B5EF4-FFF2-40B4-BE49-F238E27FC236}">
                <a16:creationId xmlns:a16="http://schemas.microsoft.com/office/drawing/2014/main" id="{61B6657F-C8DF-408E-8DF7-699C40113E7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nl-NL"/>
          </a:p>
        </p:txBody>
      </p:sp>
      <p:sp>
        <p:nvSpPr>
          <p:cNvPr id="1030" name="Rectangle 6">
            <a:extLst>
              <a:ext uri="{FF2B5EF4-FFF2-40B4-BE49-F238E27FC236}">
                <a16:creationId xmlns:a16="http://schemas.microsoft.com/office/drawing/2014/main" id="{7A8A2B03-E88D-4033-8CB0-34B06291F0A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0877FEE-47EA-4AD8-9019-6C3D5FD52208}" type="slidenum">
              <a:rPr lang="nl-NL" altLang="nl-NL"/>
              <a:pPr>
                <a:defRPr/>
              </a:pPr>
              <a:t>‹nr.›</a:t>
            </a:fld>
            <a:endParaRPr lang="nl-NL" altLang="nl-NL"/>
          </a:p>
        </p:txBody>
      </p:sp>
    </p:spTree>
    <p:extLst>
      <p:ext uri="{BB962C8B-B14F-4D97-AF65-F5344CB8AC3E}">
        <p14:creationId xmlns:p14="http://schemas.microsoft.com/office/powerpoint/2010/main" val="425640876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E53F91-3210-4F8A-9DAD-A1088B8397C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C9C92DB0-02E3-480C-B119-D5F4B088DD3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698444D3-EFC0-470A-B0F3-E09D2C6A709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nl-NL"/>
          </a:p>
        </p:txBody>
      </p:sp>
      <p:sp>
        <p:nvSpPr>
          <p:cNvPr id="1029" name="Rectangle 5">
            <a:extLst>
              <a:ext uri="{FF2B5EF4-FFF2-40B4-BE49-F238E27FC236}">
                <a16:creationId xmlns:a16="http://schemas.microsoft.com/office/drawing/2014/main" id="{61B6657F-C8DF-408E-8DF7-699C40113E7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nl-NL"/>
          </a:p>
        </p:txBody>
      </p:sp>
      <p:sp>
        <p:nvSpPr>
          <p:cNvPr id="1030" name="Rectangle 6">
            <a:extLst>
              <a:ext uri="{FF2B5EF4-FFF2-40B4-BE49-F238E27FC236}">
                <a16:creationId xmlns:a16="http://schemas.microsoft.com/office/drawing/2014/main" id="{7A8A2B03-E88D-4033-8CB0-34B06291F0A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A512808-BDE7-404D-9CF2-7193A6F176FD}" type="slidenum">
              <a:rPr lang="nl-NL" altLang="nl-NL"/>
              <a:pPr>
                <a:defRPr/>
              </a:pPr>
              <a:t>‹nr.›</a:t>
            </a:fld>
            <a:endParaRPr lang="nl-NL" altLang="nl-NL"/>
          </a:p>
        </p:txBody>
      </p:sp>
    </p:spTree>
    <p:extLst>
      <p:ext uri="{BB962C8B-B14F-4D97-AF65-F5344CB8AC3E}">
        <p14:creationId xmlns:p14="http://schemas.microsoft.com/office/powerpoint/2010/main" val="4147604838"/>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file:///\\upload.wikimedia.org\wikipedia\commons\3\34\Heart_systole.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l.wikipedia.org/wiki/Oedee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jpe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3.jpe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
            <a:extLst>
              <a:ext uri="{FF2B5EF4-FFF2-40B4-BE49-F238E27FC236}">
                <a16:creationId xmlns:a16="http://schemas.microsoft.com/office/drawing/2014/main" id="{2548A279-C015-4C8E-A8E5-E5FBA7AFD1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941168"/>
            <a:ext cx="3630458" cy="1466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itel 1">
            <a:extLst>
              <a:ext uri="{FF2B5EF4-FFF2-40B4-BE49-F238E27FC236}">
                <a16:creationId xmlns:a16="http://schemas.microsoft.com/office/drawing/2014/main" id="{C58D5502-2E41-48BB-911D-C816B80F1B5C}"/>
              </a:ext>
            </a:extLst>
          </p:cNvPr>
          <p:cNvSpPr txBox="1">
            <a:spLocks/>
          </p:cNvSpPr>
          <p:nvPr/>
        </p:nvSpPr>
        <p:spPr>
          <a:xfrm>
            <a:off x="4383193" y="1425029"/>
            <a:ext cx="4576142" cy="9836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a:solidFill>
                  <a:srgbClr val="FF0000"/>
                </a:solidFill>
              </a:rPr>
              <a:t>Hartfalen</a:t>
            </a:r>
          </a:p>
          <a:p>
            <a:r>
              <a:rPr lang="nl-NL" sz="2700" dirty="0">
                <a:solidFill>
                  <a:srgbClr val="FF0000"/>
                </a:solidFill>
              </a:rPr>
              <a:t> </a:t>
            </a:r>
          </a:p>
        </p:txBody>
      </p:sp>
      <p:pic>
        <p:nvPicPr>
          <p:cNvPr id="25" name="Afbeelding 2">
            <a:extLst>
              <a:ext uri="{FF2B5EF4-FFF2-40B4-BE49-F238E27FC236}">
                <a16:creationId xmlns:a16="http://schemas.microsoft.com/office/drawing/2014/main" id="{CA077F25-A8B3-45A9-9A9A-2119D71CBF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5153"/>
            <a:ext cx="2592288" cy="2832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51170"/>
      </p:ext>
    </p:extLst>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819F613D-1453-4D70-AB42-385A195B8D4B}"/>
              </a:ext>
            </a:extLst>
          </p:cNvPr>
          <p:cNvSpPr>
            <a:spLocks noGrp="1" noChangeArrowheads="1"/>
          </p:cNvSpPr>
          <p:nvPr>
            <p:ph type="title"/>
          </p:nvPr>
        </p:nvSpPr>
        <p:spPr>
          <a:xfrm>
            <a:off x="447675" y="115888"/>
            <a:ext cx="8229600" cy="1143000"/>
          </a:xfrm>
        </p:spPr>
        <p:txBody>
          <a:bodyPr/>
          <a:lstStyle/>
          <a:p>
            <a:pPr eaLnBrk="1" hangingPunct="1"/>
            <a:r>
              <a:rPr lang="nl-NL" altLang="nl-NL" dirty="0">
                <a:solidFill>
                  <a:srgbClr val="E51B24"/>
                </a:solidFill>
                <a:latin typeface="Calibri" panose="020F0502020204030204" pitchFamily="34" charset="0"/>
                <a:cs typeface="Tahoma" panose="020B0604030504040204" pitchFamily="34" charset="0"/>
              </a:rPr>
              <a:t>Enkele cijfers</a:t>
            </a:r>
          </a:p>
        </p:txBody>
      </p:sp>
      <p:pic>
        <p:nvPicPr>
          <p:cNvPr id="12293" name="Afbeelding 5">
            <a:extLst>
              <a:ext uri="{FF2B5EF4-FFF2-40B4-BE49-F238E27FC236}">
                <a16:creationId xmlns:a16="http://schemas.microsoft.com/office/drawing/2014/main" id="{8ED97878-B25E-4568-84FC-3957AB1080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 2">
            <a:extLst>
              <a:ext uri="{FF2B5EF4-FFF2-40B4-BE49-F238E27FC236}">
                <a16:creationId xmlns:a16="http://schemas.microsoft.com/office/drawing/2014/main" id="{702C2E58-59E8-4C35-93B4-F6FA28AC9167}"/>
              </a:ext>
            </a:extLst>
          </p:cNvPr>
          <p:cNvGraphicFramePr>
            <a:graphicFrameLocks noGrp="1"/>
          </p:cNvGraphicFramePr>
          <p:nvPr>
            <p:extLst>
              <p:ext uri="{D42A27DB-BD31-4B8C-83A1-F6EECF244321}">
                <p14:modId xmlns:p14="http://schemas.microsoft.com/office/powerpoint/2010/main" val="1707590619"/>
              </p:ext>
            </p:extLst>
          </p:nvPr>
        </p:nvGraphicFramePr>
        <p:xfrm>
          <a:off x="1691680" y="1844824"/>
          <a:ext cx="6192688" cy="2474598"/>
        </p:xfrm>
        <a:graphic>
          <a:graphicData uri="http://schemas.openxmlformats.org/drawingml/2006/table">
            <a:tbl>
              <a:tblPr firstRow="1" firstCol="1" bandRow="1">
                <a:tableStyleId>{EB344D84-9AFB-497E-A393-DC336BA19D2E}</a:tableStyleId>
              </a:tblPr>
              <a:tblGrid>
                <a:gridCol w="4357817">
                  <a:extLst>
                    <a:ext uri="{9D8B030D-6E8A-4147-A177-3AD203B41FA5}">
                      <a16:colId xmlns:a16="http://schemas.microsoft.com/office/drawing/2014/main" val="3093633815"/>
                    </a:ext>
                  </a:extLst>
                </a:gridCol>
                <a:gridCol w="1834871">
                  <a:extLst>
                    <a:ext uri="{9D8B030D-6E8A-4147-A177-3AD203B41FA5}">
                      <a16:colId xmlns:a16="http://schemas.microsoft.com/office/drawing/2014/main" val="829429711"/>
                    </a:ext>
                  </a:extLst>
                </a:gridCol>
              </a:tblGrid>
              <a:tr h="412433">
                <a:tc>
                  <a:txBody>
                    <a:bodyPr/>
                    <a:lstStyle/>
                    <a:p>
                      <a:pPr>
                        <a:lnSpc>
                          <a:spcPct val="107000"/>
                        </a:lnSpc>
                        <a:spcAft>
                          <a:spcPts val="0"/>
                        </a:spcAft>
                      </a:pPr>
                      <a:r>
                        <a:rPr lang="nl-NL" sz="2000" dirty="0">
                          <a:solidFill>
                            <a:schemeClr val="tx1"/>
                          </a:solidFill>
                          <a:effectLst/>
                        </a:rPr>
                        <a:t>Epidemiologische maat</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a:solidFill>
                            <a:schemeClr val="tx1"/>
                          </a:solidFill>
                          <a:effectLst/>
                        </a:rPr>
                        <a:t>Schatting</a:t>
                      </a:r>
                      <a:endParaRPr lang="nl-NL"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070702"/>
                  </a:ext>
                </a:extLst>
              </a:tr>
              <a:tr h="412433">
                <a:tc>
                  <a:txBody>
                    <a:bodyPr/>
                    <a:lstStyle/>
                    <a:p>
                      <a:pPr>
                        <a:lnSpc>
                          <a:spcPct val="107000"/>
                        </a:lnSpc>
                        <a:spcAft>
                          <a:spcPts val="0"/>
                        </a:spcAft>
                      </a:pPr>
                      <a:r>
                        <a:rPr lang="nl-NL" sz="2000" b="0" dirty="0">
                          <a:solidFill>
                            <a:schemeClr val="tx1"/>
                          </a:solidFill>
                          <a:effectLst/>
                        </a:rPr>
                        <a:t>Incidentie 2019 (per 1.000)</a:t>
                      </a:r>
                      <a:endParaRPr lang="nl-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solidFill>
                            <a:schemeClr val="tx1"/>
                          </a:solidFill>
                          <a:effectLst/>
                        </a:rPr>
                        <a:t>2,1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024431"/>
                  </a:ext>
                </a:extLst>
              </a:tr>
              <a:tr h="412433">
                <a:tc>
                  <a:txBody>
                    <a:bodyPr/>
                    <a:lstStyle/>
                    <a:p>
                      <a:pPr>
                        <a:lnSpc>
                          <a:spcPct val="107000"/>
                        </a:lnSpc>
                        <a:spcAft>
                          <a:spcPts val="0"/>
                        </a:spcAft>
                      </a:pPr>
                      <a:r>
                        <a:rPr lang="nl-NL" sz="2000" b="0" dirty="0">
                          <a:solidFill>
                            <a:schemeClr val="tx1"/>
                          </a:solidFill>
                          <a:effectLst/>
                        </a:rPr>
                        <a:t>Prevalentie 2019 (%)</a:t>
                      </a:r>
                      <a:endParaRPr lang="nl-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solidFill>
                            <a:schemeClr val="tx1"/>
                          </a:solidFill>
                          <a:effectLst/>
                        </a:rPr>
                        <a:t>1,4</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63028891"/>
                  </a:ext>
                </a:extLst>
              </a:tr>
              <a:tr h="412433">
                <a:tc>
                  <a:txBody>
                    <a:bodyPr/>
                    <a:lstStyle/>
                    <a:p>
                      <a:pPr>
                        <a:lnSpc>
                          <a:spcPct val="107000"/>
                        </a:lnSpc>
                        <a:spcAft>
                          <a:spcPts val="0"/>
                        </a:spcAft>
                      </a:pPr>
                      <a:r>
                        <a:rPr lang="nl-NL" sz="2000" b="0" dirty="0">
                          <a:solidFill>
                            <a:schemeClr val="tx1"/>
                          </a:solidFill>
                          <a:effectLst/>
                        </a:rPr>
                        <a:t>Gemiddelde leeftijd bij begin ziekte </a:t>
                      </a:r>
                      <a:endParaRPr lang="nl-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solidFill>
                            <a:schemeClr val="tx1"/>
                          </a:solidFill>
                          <a:effectLst/>
                        </a:rPr>
                        <a:t>78 jaar</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2517964"/>
                  </a:ext>
                </a:extLst>
              </a:tr>
              <a:tr h="412433">
                <a:tc>
                  <a:txBody>
                    <a:bodyPr/>
                    <a:lstStyle/>
                    <a:p>
                      <a:pPr>
                        <a:lnSpc>
                          <a:spcPct val="107000"/>
                        </a:lnSpc>
                        <a:spcAft>
                          <a:spcPts val="0"/>
                        </a:spcAft>
                      </a:pPr>
                      <a:r>
                        <a:rPr lang="nl-NL" sz="2000" b="0" dirty="0">
                          <a:solidFill>
                            <a:schemeClr val="tx1"/>
                          </a:solidFill>
                          <a:effectLst/>
                        </a:rPr>
                        <a:t>Gemiddelde leeftijd patiënten</a:t>
                      </a:r>
                      <a:endParaRPr lang="nl-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solidFill>
                            <a:schemeClr val="tx1"/>
                          </a:solidFill>
                          <a:effectLst/>
                        </a:rPr>
                        <a:t>79 jaar</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21384016"/>
                  </a:ext>
                </a:extLst>
              </a:tr>
              <a:tr h="412433">
                <a:tc>
                  <a:txBody>
                    <a:bodyPr/>
                    <a:lstStyle/>
                    <a:p>
                      <a:pPr>
                        <a:lnSpc>
                          <a:spcPct val="107000"/>
                        </a:lnSpc>
                        <a:spcAft>
                          <a:spcPts val="0"/>
                        </a:spcAft>
                      </a:pPr>
                      <a:r>
                        <a:rPr lang="nl-NL" sz="2000" b="0" dirty="0">
                          <a:solidFill>
                            <a:schemeClr val="tx1"/>
                          </a:solidFill>
                          <a:effectLst/>
                        </a:rPr>
                        <a:t>Opnames (2019)</a:t>
                      </a:r>
                      <a:endParaRPr lang="nl-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solidFill>
                            <a:schemeClr val="tx1"/>
                          </a:solidFill>
                          <a:effectLst/>
                        </a:rPr>
                        <a:t>33.000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77737035"/>
                  </a:ext>
                </a:extLst>
              </a:tr>
            </a:tbl>
          </a:graphicData>
        </a:graphic>
      </p:graphicFrame>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72CE7AB-F907-418A-8716-4ACCFB447B26}"/>
              </a:ext>
            </a:extLst>
          </p:cNvPr>
          <p:cNvSpPr>
            <a:spLocks noGrp="1" noChangeArrowheads="1"/>
          </p:cNvSpPr>
          <p:nvPr>
            <p:ph type="title"/>
          </p:nvPr>
        </p:nvSpPr>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Hoeveel patiënten met hartfalen?</a:t>
            </a:r>
          </a:p>
        </p:txBody>
      </p:sp>
      <p:sp>
        <p:nvSpPr>
          <p:cNvPr id="7171" name="Rectangle 3">
            <a:extLst>
              <a:ext uri="{FF2B5EF4-FFF2-40B4-BE49-F238E27FC236}">
                <a16:creationId xmlns:a16="http://schemas.microsoft.com/office/drawing/2014/main" id="{24199A7F-9187-4ADD-9F87-A90519A9A07A}"/>
              </a:ext>
            </a:extLst>
          </p:cNvPr>
          <p:cNvSpPr>
            <a:spLocks noGrp="1" noChangeArrowheads="1"/>
          </p:cNvSpPr>
          <p:nvPr>
            <p:ph type="body" idx="1"/>
          </p:nvPr>
        </p:nvSpPr>
        <p:spPr>
          <a:xfrm>
            <a:off x="457200" y="1771650"/>
            <a:ext cx="8229600" cy="4525963"/>
          </a:xfrm>
        </p:spPr>
        <p:txBody>
          <a:bodyPr/>
          <a:lstStyle/>
          <a:p>
            <a:pPr eaLnBrk="1" hangingPunct="1">
              <a:lnSpc>
                <a:spcPct val="90000"/>
              </a:lnSpc>
              <a:buSzPct val="60000"/>
              <a:buFont typeface="Webdings" panose="05030102010509060703" pitchFamily="18" charset="2"/>
              <a:buChar char="Y"/>
            </a:pPr>
            <a:r>
              <a:rPr lang="nl-NL" altLang="nl-NL" sz="2400" dirty="0">
                <a:latin typeface="Calibri" panose="020F0502020204030204" pitchFamily="34" charset="0"/>
                <a:cs typeface="Tahoma" panose="020B0604030504040204" pitchFamily="34" charset="0"/>
              </a:rPr>
              <a:t>Prevalentie 15-20 patiënten per huisartspraktijk</a:t>
            </a:r>
          </a:p>
          <a:p>
            <a:pPr lvl="1" eaLnBrk="1" hangingPunct="1">
              <a:lnSpc>
                <a:spcPct val="90000"/>
              </a:lnSpc>
              <a:buSzPct val="60000"/>
              <a:buFont typeface="Arial" panose="020B0604020202020204" pitchFamily="34" charset="0"/>
              <a:buChar char="•"/>
            </a:pPr>
            <a:r>
              <a:rPr lang="nl-NL" altLang="nl-NL" sz="2400" dirty="0">
                <a:latin typeface="Calibri" panose="020F0502020204030204" pitchFamily="34" charset="0"/>
                <a:cs typeface="Tahoma" panose="020B0604030504040204" pitchFamily="34" charset="0"/>
              </a:rPr>
              <a:t>33%    van de 80-plussers		</a:t>
            </a:r>
          </a:p>
          <a:p>
            <a:pPr lvl="1" eaLnBrk="1" hangingPunct="1">
              <a:lnSpc>
                <a:spcPct val="90000"/>
              </a:lnSpc>
              <a:buSzPct val="60000"/>
              <a:buFont typeface="Arial" panose="020B0604020202020204" pitchFamily="34" charset="0"/>
              <a:buChar char="•"/>
            </a:pPr>
            <a:r>
              <a:rPr lang="nl-NL" altLang="nl-NL" sz="2400" dirty="0">
                <a:latin typeface="Calibri" panose="020F0502020204030204" pitchFamily="34" charset="0"/>
                <a:cs typeface="Tahoma" panose="020B0604030504040204" pitchFamily="34" charset="0"/>
              </a:rPr>
              <a:t>&gt;25%  van de patiënten &gt;65 jaar met COPD!		</a:t>
            </a:r>
          </a:p>
          <a:p>
            <a:pPr eaLnBrk="1" hangingPunct="1">
              <a:lnSpc>
                <a:spcPct val="90000"/>
              </a:lnSpc>
              <a:buSzPct val="60000"/>
              <a:buFont typeface="Webdings" panose="05030102010509060703" pitchFamily="18" charset="2"/>
              <a:buChar char="Y"/>
            </a:pPr>
            <a:endParaRPr lang="nl-NL" altLang="nl-NL" sz="2400" dirty="0">
              <a:latin typeface="Calibri" panose="020F0502020204030204" pitchFamily="34" charset="0"/>
              <a:cs typeface="Tahoma" panose="020B0604030504040204" pitchFamily="34" charset="0"/>
            </a:endParaRPr>
          </a:p>
          <a:p>
            <a:pPr eaLnBrk="1" hangingPunct="1">
              <a:lnSpc>
                <a:spcPct val="90000"/>
              </a:lnSpc>
              <a:buSzPct val="60000"/>
              <a:buFont typeface="Webdings" panose="05030102010509060703" pitchFamily="18" charset="2"/>
              <a:buChar char="Y"/>
            </a:pPr>
            <a:r>
              <a:rPr lang="nl-NL" altLang="nl-NL" sz="2400" dirty="0">
                <a:latin typeface="Calibri" panose="020F0502020204030204" pitchFamily="34" charset="0"/>
                <a:cs typeface="Tahoma" panose="020B0604030504040204" pitchFamily="34" charset="0"/>
              </a:rPr>
              <a:t>Incidentie 2,1/1.000</a:t>
            </a:r>
            <a:br>
              <a:rPr lang="nl-NL" altLang="nl-NL" sz="2400" dirty="0">
                <a:latin typeface="Calibri" panose="020F0502020204030204" pitchFamily="34" charset="0"/>
                <a:cs typeface="Tahoma" panose="020B0604030504040204" pitchFamily="34" charset="0"/>
              </a:rPr>
            </a:br>
            <a:r>
              <a:rPr lang="nl-NL" altLang="nl-NL" sz="2400" dirty="0">
                <a:latin typeface="Calibri" panose="020F0502020204030204" pitchFamily="34" charset="0"/>
                <a:cs typeface="Tahoma" panose="020B0604030504040204" pitchFamily="34" charset="0"/>
              </a:rPr>
              <a:t>4 patiënten per normpraktijk</a:t>
            </a:r>
            <a:br>
              <a:rPr lang="nl-NL" altLang="nl-NL" sz="2400" dirty="0">
                <a:latin typeface="Calibri" panose="020F0502020204030204" pitchFamily="34" charset="0"/>
                <a:cs typeface="Tahoma" panose="020B0604030504040204" pitchFamily="34" charset="0"/>
              </a:rPr>
            </a:br>
            <a:endParaRPr lang="nl-NL" altLang="nl-NL" sz="2400" dirty="0">
              <a:latin typeface="Calibri" panose="020F0502020204030204" pitchFamily="34" charset="0"/>
              <a:cs typeface="Tahoma" panose="020B0604030504040204" pitchFamily="34" charset="0"/>
            </a:endParaRPr>
          </a:p>
          <a:p>
            <a:pPr eaLnBrk="1" hangingPunct="1">
              <a:lnSpc>
                <a:spcPct val="90000"/>
              </a:lnSpc>
              <a:buSzPct val="60000"/>
              <a:buFont typeface="Webdings" panose="05030102010509060703" pitchFamily="18" charset="2"/>
              <a:buChar char="Y"/>
            </a:pPr>
            <a:r>
              <a:rPr lang="nl-NL" altLang="nl-NL" sz="2400" dirty="0">
                <a:latin typeface="Calibri" panose="020F0502020204030204" pitchFamily="34" charset="0"/>
                <a:cs typeface="Tahoma" panose="020B0604030504040204" pitchFamily="34" charset="0"/>
              </a:rPr>
              <a:t>Forse stijging</a:t>
            </a:r>
          </a:p>
        </p:txBody>
      </p:sp>
      <p:pic>
        <p:nvPicPr>
          <p:cNvPr id="13316" name="Afbeelding 4">
            <a:extLst>
              <a:ext uri="{FF2B5EF4-FFF2-40B4-BE49-F238E27FC236}">
                <a16:creationId xmlns:a16="http://schemas.microsoft.com/office/drawing/2014/main" id="{5A6CCA48-D2C3-4B0F-8DA5-06F7C1C35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CA23660-0A85-4680-ACD0-D91B375A6FC7}"/>
              </a:ext>
            </a:extLst>
          </p:cNvPr>
          <p:cNvSpPr>
            <a:spLocks noGrp="1" noChangeArrowheads="1"/>
          </p:cNvSpPr>
          <p:nvPr>
            <p:ph type="title"/>
          </p:nvPr>
        </p:nvSpPr>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Invloed van hartfalen</a:t>
            </a:r>
          </a:p>
        </p:txBody>
      </p:sp>
      <p:sp>
        <p:nvSpPr>
          <p:cNvPr id="8195" name="Rectangle 3">
            <a:extLst>
              <a:ext uri="{FF2B5EF4-FFF2-40B4-BE49-F238E27FC236}">
                <a16:creationId xmlns:a16="http://schemas.microsoft.com/office/drawing/2014/main" id="{8B09E716-BB6A-4625-8277-8EDD81319DAC}"/>
              </a:ext>
            </a:extLst>
          </p:cNvPr>
          <p:cNvSpPr>
            <a:spLocks noGrp="1" noChangeArrowheads="1"/>
          </p:cNvSpPr>
          <p:nvPr>
            <p:ph type="body" idx="1"/>
          </p:nvPr>
        </p:nvSpPr>
        <p:spPr>
          <a:xfrm>
            <a:off x="371475" y="2266950"/>
            <a:ext cx="8229600" cy="2524125"/>
          </a:xfrm>
        </p:spPr>
        <p:txBody>
          <a:bodyPr/>
          <a:lstStyle/>
          <a:p>
            <a:pPr eaLnBrk="1" hangingPunct="1">
              <a:lnSpc>
                <a:spcPct val="90000"/>
              </a:lnSpc>
              <a:buSzPct val="7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75% heeft veel moeite met dagelijkse activiteiten</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eaLnBrk="1" hangingPunct="1">
              <a:lnSpc>
                <a:spcPct val="90000"/>
              </a:lnSpc>
              <a:buSzPct val="7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33% heeft depressieve symptomen</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eaLnBrk="1" hangingPunct="1">
              <a:lnSpc>
                <a:spcPct val="90000"/>
              </a:lnSpc>
              <a:buSzPct val="7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25% wordt binnen een maand weer opgenomen in ZH</a:t>
            </a:r>
          </a:p>
        </p:txBody>
      </p:sp>
      <p:pic>
        <p:nvPicPr>
          <p:cNvPr id="14340" name="Afbeelding 4">
            <a:extLst>
              <a:ext uri="{FF2B5EF4-FFF2-40B4-BE49-F238E27FC236}">
                <a16:creationId xmlns:a16="http://schemas.microsoft.com/office/drawing/2014/main" id="{FEEAB4A4-D03A-4BAD-91A8-D938F9CFC0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55692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D2D11F-7BB5-4D39-938C-90028E5BB98F}"/>
              </a:ext>
            </a:extLst>
          </p:cNvPr>
          <p:cNvSpPr>
            <a:spLocks noGrp="1" noChangeArrowheads="1"/>
          </p:cNvSpPr>
          <p:nvPr>
            <p:ph type="title"/>
          </p:nvPr>
        </p:nvSpPr>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Sterfte aan hartfalen</a:t>
            </a:r>
          </a:p>
        </p:txBody>
      </p:sp>
      <p:sp>
        <p:nvSpPr>
          <p:cNvPr id="21507" name="Rectangle 3">
            <a:extLst>
              <a:ext uri="{FF2B5EF4-FFF2-40B4-BE49-F238E27FC236}">
                <a16:creationId xmlns:a16="http://schemas.microsoft.com/office/drawing/2014/main" id="{CFEC1CE4-DD01-4011-ADAF-9AD1BAEBF948}"/>
              </a:ext>
            </a:extLst>
          </p:cNvPr>
          <p:cNvSpPr>
            <a:spLocks noGrp="1" noChangeArrowheads="1"/>
          </p:cNvSpPr>
          <p:nvPr>
            <p:ph type="body" idx="1"/>
          </p:nvPr>
        </p:nvSpPr>
        <p:spPr>
          <a:xfrm>
            <a:off x="539750" y="1727200"/>
            <a:ext cx="8166100" cy="3940175"/>
          </a:xfrm>
        </p:spPr>
        <p:txBody>
          <a:bodyPr/>
          <a:lstStyle/>
          <a:p>
            <a:pPr eaLnBrk="1" hangingPunct="1">
              <a:buClr>
                <a:schemeClr val="tx1"/>
              </a:buClr>
              <a:buSzPct val="60000"/>
              <a:buFont typeface="Webdings" panose="05030102010509060703" pitchFamily="18" charset="2"/>
              <a:buChar char="Y"/>
              <a:defRPr/>
            </a:pPr>
            <a:r>
              <a:rPr lang="nl-NL" altLang="nl-NL" sz="2800" dirty="0">
                <a:latin typeface="Calibri" panose="020F0502020204030204" pitchFamily="34" charset="0"/>
                <a:ea typeface="Tahoma" panose="020B0604030504040204" pitchFamily="34" charset="0"/>
                <a:cs typeface="Tahoma" panose="020B0604030504040204" pitchFamily="34" charset="0"/>
              </a:rPr>
              <a:t>Hoge mortaliteit, vooral bij ouderen!! </a:t>
            </a:r>
            <a:br>
              <a:rPr lang="nl-NL" altLang="nl-NL" sz="2800" dirty="0">
                <a:latin typeface="Calibri" panose="020F0502020204030204" pitchFamily="34" charset="0"/>
                <a:ea typeface="Tahoma" panose="020B0604030504040204" pitchFamily="34" charset="0"/>
                <a:cs typeface="Tahoma" panose="020B0604030504040204" pitchFamily="34" charset="0"/>
              </a:rPr>
            </a:br>
            <a:endParaRPr lang="nl-NL" altLang="nl-NL" sz="2800" dirty="0">
              <a:latin typeface="Calibri" panose="020F0502020204030204" pitchFamily="34" charset="0"/>
              <a:ea typeface="Tahoma" panose="020B0604030504040204" pitchFamily="34" charset="0"/>
              <a:cs typeface="Tahoma" panose="020B0604030504040204" pitchFamily="34" charset="0"/>
            </a:endParaRPr>
          </a:p>
          <a:p>
            <a:pPr eaLnBrk="1" hangingPunct="1">
              <a:buClr>
                <a:schemeClr val="tx1"/>
              </a:buClr>
              <a:buSzPct val="60000"/>
              <a:buFont typeface="Webdings" panose="05030102010509060703" pitchFamily="18" charset="2"/>
              <a:buChar char="Y"/>
              <a:defRPr/>
            </a:pPr>
            <a:r>
              <a:rPr lang="nl-NL" altLang="nl-NL" sz="2800" dirty="0">
                <a:latin typeface="Calibri" panose="020F0502020204030204" pitchFamily="34" charset="0"/>
                <a:ea typeface="Tahoma" panose="020B0604030504040204" pitchFamily="34" charset="0"/>
                <a:cs typeface="Tahoma" panose="020B0604030504040204" pitchFamily="34" charset="0"/>
              </a:rPr>
              <a:t>20% van de totale sterfte aan hart- en vaatziekten</a:t>
            </a:r>
          </a:p>
          <a:p>
            <a:pPr eaLnBrk="1" hangingPunct="1">
              <a:buClr>
                <a:schemeClr val="tx1"/>
              </a:buClr>
              <a:buSzPct val="60000"/>
              <a:buFont typeface="Webdings" panose="05030102010509060703" pitchFamily="18" charset="2"/>
              <a:buChar char="Y"/>
              <a:defRPr/>
            </a:pPr>
            <a:endParaRPr lang="nl-NL" altLang="nl-NL" sz="2800" dirty="0">
              <a:latin typeface="Calibri" panose="020F0502020204030204" pitchFamily="34" charset="0"/>
              <a:ea typeface="Tahoma" panose="020B0604030504040204" pitchFamily="34" charset="0"/>
              <a:cs typeface="Tahoma" panose="020B0604030504040204" pitchFamily="34" charset="0"/>
            </a:endParaRPr>
          </a:p>
          <a:p>
            <a:pPr eaLnBrk="1" hangingPunct="1">
              <a:buClr>
                <a:schemeClr val="tx1"/>
              </a:buClr>
              <a:buSzPct val="60000"/>
              <a:buFont typeface="Webdings" panose="05030102010509060703" pitchFamily="18" charset="2"/>
              <a:buChar char="Y"/>
              <a:defRPr/>
            </a:pPr>
            <a:r>
              <a:rPr lang="nl-NL" altLang="nl-NL" sz="2800" dirty="0">
                <a:latin typeface="Calibri" panose="020F0502020204030204" pitchFamily="34" charset="0"/>
                <a:ea typeface="Tahoma" panose="020B0604030504040204" pitchFamily="34" charset="0"/>
                <a:cs typeface="Tahoma" panose="020B0604030504040204" pitchFamily="34" charset="0"/>
              </a:rPr>
              <a:t>2019: 7.264 mensen overleden t.g.v. hartfalen</a:t>
            </a:r>
            <a:br>
              <a:rPr lang="nl-NL" altLang="nl-NL" sz="2800" dirty="0">
                <a:latin typeface="Calibri" panose="020F0502020204030204" pitchFamily="34" charset="0"/>
                <a:ea typeface="Tahoma" panose="020B0604030504040204" pitchFamily="34" charset="0"/>
                <a:cs typeface="Tahoma" panose="020B0604030504040204" pitchFamily="34" charset="0"/>
              </a:rPr>
            </a:br>
            <a:r>
              <a:rPr lang="nl-NL" altLang="nl-NL" sz="2800" dirty="0">
                <a:latin typeface="Calibri" panose="020F0502020204030204" pitchFamily="34" charset="0"/>
                <a:ea typeface="Tahoma" panose="020B0604030504040204" pitchFamily="34" charset="0"/>
                <a:cs typeface="Tahoma" panose="020B0604030504040204" pitchFamily="34" charset="0"/>
              </a:rPr>
              <a:t>(maar meer nog MET hartfalen: &gt;20.000)</a:t>
            </a:r>
          </a:p>
          <a:p>
            <a:pPr marL="0" indent="0" eaLnBrk="1" hangingPunct="1">
              <a:buFont typeface="Arial" charset="0"/>
              <a:buChar char="•"/>
              <a:defRPr/>
            </a:pPr>
            <a:endParaRPr lang="nl-NL" altLang="nl-NL" sz="2800" dirty="0"/>
          </a:p>
          <a:p>
            <a:pPr marL="0" indent="0" eaLnBrk="1" hangingPunct="1">
              <a:buFont typeface="Arial" charset="0"/>
              <a:buNone/>
              <a:defRPr/>
            </a:pPr>
            <a:endParaRPr lang="nl-NL" altLang="nl-NL" sz="2800" dirty="0"/>
          </a:p>
          <a:p>
            <a:pPr marL="0" indent="0" eaLnBrk="1" hangingPunct="1">
              <a:buFontTx/>
              <a:buNone/>
              <a:defRPr/>
            </a:pPr>
            <a:endParaRPr lang="nl-NL" altLang="nl-NL" sz="2800" dirty="0"/>
          </a:p>
        </p:txBody>
      </p:sp>
      <p:pic>
        <p:nvPicPr>
          <p:cNvPr id="15365" name="Afbeelding 6">
            <a:extLst>
              <a:ext uri="{FF2B5EF4-FFF2-40B4-BE49-F238E27FC236}">
                <a16:creationId xmlns:a16="http://schemas.microsoft.com/office/drawing/2014/main" id="{ADDF3203-208E-4ED3-858C-EC93CE212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BFB73A3-4F09-4B66-A38D-07BA43ED1050}"/>
              </a:ext>
            </a:extLst>
          </p:cNvPr>
          <p:cNvSpPr>
            <a:spLocks noGrp="1"/>
          </p:cNvSpPr>
          <p:nvPr>
            <p:ph type="title"/>
          </p:nvPr>
        </p:nvSpPr>
        <p:spPr>
          <a:xfrm>
            <a:off x="228600" y="692696"/>
            <a:ext cx="8686800" cy="990600"/>
          </a:xfrm>
          <a:solidFill>
            <a:schemeClr val="bg1">
              <a:lumMod val="95000"/>
            </a:schemeClr>
          </a:solidFill>
        </p:spPr>
        <p:txBody>
          <a:bodyPr/>
          <a:lstStyle/>
          <a:p>
            <a:r>
              <a:rPr lang="nl-NL" altLang="nl-NL" sz="2800" dirty="0">
                <a:solidFill>
                  <a:srgbClr val="E51B24"/>
                </a:solidFill>
                <a:latin typeface="Calibri" panose="020F0502020204030204" pitchFamily="34" charset="0"/>
                <a:cs typeface="Tahoma" panose="020B0604030504040204" pitchFamily="34" charset="0"/>
              </a:rPr>
              <a:t>Aantal sterfgevallen aan hart- en vaatziekten naar ziektebeeld en geslacht in Nederland in 2019</a:t>
            </a:r>
          </a:p>
        </p:txBody>
      </p:sp>
      <p:pic>
        <p:nvPicPr>
          <p:cNvPr id="6" name="Afbeelding 5">
            <a:extLst>
              <a:ext uri="{FF2B5EF4-FFF2-40B4-BE49-F238E27FC236}">
                <a16:creationId xmlns:a16="http://schemas.microsoft.com/office/drawing/2014/main" id="{B3D107E3-6CFF-43B2-AE2B-DFAEFC771204}"/>
              </a:ext>
            </a:extLst>
          </p:cNvPr>
          <p:cNvPicPr>
            <a:picLocks noChangeAspect="1"/>
          </p:cNvPicPr>
          <p:nvPr/>
        </p:nvPicPr>
        <p:blipFill>
          <a:blip r:embed="rId3"/>
          <a:stretch>
            <a:fillRect/>
          </a:stretch>
        </p:blipFill>
        <p:spPr>
          <a:xfrm>
            <a:off x="1043608" y="2238374"/>
            <a:ext cx="7132240" cy="3638898"/>
          </a:xfrm>
          <a:prstGeom prst="rect">
            <a:avLst/>
          </a:prstGeom>
        </p:spPr>
      </p:pic>
    </p:spTree>
    <p:extLst>
      <p:ext uri="{BB962C8B-B14F-4D97-AF65-F5344CB8AC3E}">
        <p14:creationId xmlns:p14="http://schemas.microsoft.com/office/powerpoint/2010/main" val="1864044593"/>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30254CDA-559D-4218-859A-7F817E41F34E}"/>
              </a:ext>
            </a:extLst>
          </p:cNvPr>
          <p:cNvSpPr>
            <a:spLocks noGrp="1"/>
          </p:cNvSpPr>
          <p:nvPr>
            <p:ph type="title"/>
          </p:nvPr>
        </p:nvSpPr>
        <p:spPr/>
        <p:txBody>
          <a:bodyPr/>
          <a:lstStyle/>
          <a:p>
            <a:r>
              <a:rPr lang="nl-NL" altLang="nl-NL">
                <a:solidFill>
                  <a:srgbClr val="E51B24"/>
                </a:solidFill>
                <a:latin typeface="Trebuchet MS" panose="020B0603020202020204" pitchFamily="34" charset="0"/>
              </a:rPr>
              <a:t>Prognose</a:t>
            </a:r>
          </a:p>
        </p:txBody>
      </p:sp>
      <p:sp>
        <p:nvSpPr>
          <p:cNvPr id="19459" name="Tijdelijke aanduiding voor inhoud 2">
            <a:extLst>
              <a:ext uri="{FF2B5EF4-FFF2-40B4-BE49-F238E27FC236}">
                <a16:creationId xmlns:a16="http://schemas.microsoft.com/office/drawing/2014/main" id="{0D599A55-0123-43A3-B54E-611A9A4C23E6}"/>
              </a:ext>
            </a:extLst>
          </p:cNvPr>
          <p:cNvSpPr>
            <a:spLocks noGrp="1"/>
          </p:cNvSpPr>
          <p:nvPr>
            <p:ph idx="1"/>
          </p:nvPr>
        </p:nvSpPr>
        <p:spPr/>
        <p:txBody>
          <a:bodyPr/>
          <a:lstStyle/>
          <a:p>
            <a:pPr>
              <a:buSzPct val="60000"/>
              <a:buFont typeface="Webdings" panose="05030102010509060703" pitchFamily="18" charset="2"/>
              <a:buChar char="Y"/>
            </a:pPr>
            <a:r>
              <a:rPr lang="nl-NL" altLang="nl-NL" sz="3000" dirty="0">
                <a:latin typeface="Trebuchet MS" panose="020B0603020202020204" pitchFamily="34" charset="0"/>
              </a:rPr>
              <a:t>Meestal geen genezing mogelijk</a:t>
            </a:r>
            <a:br>
              <a:rPr lang="nl-NL" altLang="nl-NL" sz="3000" dirty="0">
                <a:latin typeface="Trebuchet MS" panose="020B0603020202020204" pitchFamily="34" charset="0"/>
              </a:rPr>
            </a:br>
            <a:endParaRPr lang="nl-NL" altLang="nl-NL" sz="3000" dirty="0">
              <a:latin typeface="Trebuchet MS" panose="020B0603020202020204" pitchFamily="34" charset="0"/>
            </a:endParaRPr>
          </a:p>
          <a:p>
            <a:pPr>
              <a:buSzPct val="60000"/>
              <a:buFont typeface="Webdings" panose="05030102010509060703" pitchFamily="18" charset="2"/>
              <a:buChar char="Y"/>
            </a:pPr>
            <a:r>
              <a:rPr lang="nl-NL" altLang="nl-NL" sz="3000" dirty="0">
                <a:latin typeface="Trebuchet MS" panose="020B0603020202020204" pitchFamily="34" charset="0"/>
              </a:rPr>
              <a:t>Wisselvallig verloop</a:t>
            </a:r>
            <a:br>
              <a:rPr lang="nl-NL" altLang="nl-NL" sz="3000" dirty="0">
                <a:latin typeface="Trebuchet MS" panose="020B0603020202020204" pitchFamily="34" charset="0"/>
              </a:rPr>
            </a:br>
            <a:endParaRPr lang="nl-NL" altLang="nl-NL" sz="3000" dirty="0">
              <a:latin typeface="Trebuchet MS" panose="020B0603020202020204" pitchFamily="34" charset="0"/>
            </a:endParaRPr>
          </a:p>
          <a:p>
            <a:pPr>
              <a:buSzPct val="60000"/>
              <a:buFont typeface="Webdings" panose="05030102010509060703" pitchFamily="18" charset="2"/>
              <a:buChar char="Y"/>
            </a:pPr>
            <a:r>
              <a:rPr lang="nl-NL" altLang="nl-NL" sz="3000" dirty="0">
                <a:latin typeface="Trebuchet MS" panose="020B0603020202020204" pitchFamily="34" charset="0"/>
              </a:rPr>
              <a:t>Moeilijk te voorspellen</a:t>
            </a:r>
            <a:br>
              <a:rPr lang="nl-NL" altLang="nl-NL" sz="3000" dirty="0">
                <a:latin typeface="Trebuchet MS" panose="020B0603020202020204" pitchFamily="34" charset="0"/>
              </a:rPr>
            </a:br>
            <a:endParaRPr lang="nl-NL" altLang="nl-NL" sz="3000" dirty="0">
              <a:latin typeface="Trebuchet MS" panose="020B0603020202020204" pitchFamily="34" charset="0"/>
            </a:endParaRPr>
          </a:p>
          <a:p>
            <a:endParaRPr lang="nl-NL" altLang="nl-NL" dirty="0"/>
          </a:p>
        </p:txBody>
      </p:sp>
      <p:pic>
        <p:nvPicPr>
          <p:cNvPr id="19460" name="Afbeelding 4">
            <a:extLst>
              <a:ext uri="{FF2B5EF4-FFF2-40B4-BE49-F238E27FC236}">
                <a16:creationId xmlns:a16="http://schemas.microsoft.com/office/drawing/2014/main" id="{1A31B185-5327-4790-8D39-D525767649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41581-4023-48BA-BC68-9256AE643725}"/>
              </a:ext>
            </a:extLst>
          </p:cNvPr>
          <p:cNvSpPr>
            <a:spLocks noGrp="1"/>
          </p:cNvSpPr>
          <p:nvPr>
            <p:ph type="title"/>
          </p:nvPr>
        </p:nvSpPr>
        <p:spPr/>
        <p:txBody>
          <a:bodyPr>
            <a:normAutofit fontScale="90000"/>
          </a:bodyPr>
          <a:lstStyle/>
          <a:p>
            <a:pPr>
              <a:defRPr/>
            </a:pPr>
            <a:r>
              <a:rPr lang="en-US" altLang="nl-NL" dirty="0" err="1">
                <a:solidFill>
                  <a:srgbClr val="E51B24"/>
                </a:solidFill>
                <a:latin typeface="Calibri" panose="020F0502020204030204" pitchFamily="34" charset="0"/>
              </a:rPr>
              <a:t>Risicofactoren</a:t>
            </a:r>
            <a:r>
              <a:rPr lang="en-US" altLang="nl-NL" dirty="0">
                <a:solidFill>
                  <a:srgbClr val="E51B24"/>
                </a:solidFill>
                <a:latin typeface="Calibri" panose="020F0502020204030204" pitchFamily="34" charset="0"/>
              </a:rPr>
              <a:t> </a:t>
            </a:r>
            <a:r>
              <a:rPr lang="en-US" altLang="nl-NL" dirty="0" err="1">
                <a:solidFill>
                  <a:srgbClr val="E51B24"/>
                </a:solidFill>
                <a:latin typeface="Calibri" panose="020F0502020204030204" pitchFamily="34" charset="0"/>
              </a:rPr>
              <a:t>voor</a:t>
            </a:r>
            <a:r>
              <a:rPr lang="en-US" altLang="nl-NL" dirty="0">
                <a:solidFill>
                  <a:srgbClr val="E51B24"/>
                </a:solidFill>
                <a:latin typeface="Calibri" panose="020F0502020204030204" pitchFamily="34" charset="0"/>
              </a:rPr>
              <a:t> </a:t>
            </a:r>
            <a:br>
              <a:rPr lang="nl-NL" altLang="nl-NL" dirty="0">
                <a:solidFill>
                  <a:srgbClr val="E51B24"/>
                </a:solidFill>
                <a:latin typeface="Calibri" panose="020F0502020204030204" pitchFamily="34" charset="0"/>
              </a:rPr>
            </a:br>
            <a:r>
              <a:rPr lang="en-US" altLang="nl-NL" dirty="0" err="1">
                <a:solidFill>
                  <a:srgbClr val="E51B24"/>
                </a:solidFill>
                <a:latin typeface="Calibri" panose="020F0502020204030204" pitchFamily="34" charset="0"/>
              </a:rPr>
              <a:t>zeer</a:t>
            </a:r>
            <a:r>
              <a:rPr lang="en-US" altLang="nl-NL" dirty="0">
                <a:solidFill>
                  <a:srgbClr val="E51B24"/>
                </a:solidFill>
                <a:latin typeface="Calibri" panose="020F0502020204030204" pitchFamily="34" charset="0"/>
              </a:rPr>
              <a:t> </a:t>
            </a:r>
            <a:r>
              <a:rPr lang="en-US" altLang="nl-NL" dirty="0" err="1">
                <a:solidFill>
                  <a:srgbClr val="E51B24"/>
                </a:solidFill>
                <a:latin typeface="Calibri" panose="020F0502020204030204" pitchFamily="34" charset="0"/>
              </a:rPr>
              <a:t>slechte</a:t>
            </a:r>
            <a:r>
              <a:rPr lang="en-US" altLang="nl-NL" dirty="0">
                <a:solidFill>
                  <a:srgbClr val="E51B24"/>
                </a:solidFill>
                <a:latin typeface="Calibri" panose="020F0502020204030204" pitchFamily="34" charset="0"/>
              </a:rPr>
              <a:t> </a:t>
            </a:r>
            <a:r>
              <a:rPr lang="en-US" altLang="nl-NL" dirty="0" err="1">
                <a:solidFill>
                  <a:srgbClr val="E51B24"/>
                </a:solidFill>
                <a:latin typeface="Calibri" panose="020F0502020204030204" pitchFamily="34" charset="0"/>
              </a:rPr>
              <a:t>prognose</a:t>
            </a:r>
            <a:endParaRPr lang="nl-NL" dirty="0">
              <a:solidFill>
                <a:srgbClr val="E51B24"/>
              </a:solidFill>
              <a:latin typeface="Calibri" panose="020F0502020204030204" pitchFamily="34" charset="0"/>
            </a:endParaRPr>
          </a:p>
        </p:txBody>
      </p:sp>
      <p:sp>
        <p:nvSpPr>
          <p:cNvPr id="20483" name="Tijdelijke aanduiding voor inhoud 2">
            <a:extLst>
              <a:ext uri="{FF2B5EF4-FFF2-40B4-BE49-F238E27FC236}">
                <a16:creationId xmlns:a16="http://schemas.microsoft.com/office/drawing/2014/main" id="{305919A6-10EB-4374-8CF6-922A13518D1C}"/>
              </a:ext>
            </a:extLst>
          </p:cNvPr>
          <p:cNvSpPr>
            <a:spLocks noGrp="1"/>
          </p:cNvSpPr>
          <p:nvPr>
            <p:ph idx="1"/>
          </p:nvPr>
        </p:nvSpPr>
        <p:spPr>
          <a:xfrm>
            <a:off x="539750" y="1700213"/>
            <a:ext cx="8229600" cy="5102225"/>
          </a:xfrm>
        </p:spPr>
        <p:txBody>
          <a:bodyPr/>
          <a:lstStyle/>
          <a:p>
            <a:pPr>
              <a:buSzPct val="60000"/>
              <a:buFont typeface="Webdings" panose="05030102010509060703" pitchFamily="18" charset="2"/>
              <a:buChar char="Y"/>
            </a:pPr>
            <a:r>
              <a:rPr lang="en-US" altLang="nl-NL" sz="2400" dirty="0" err="1">
                <a:latin typeface="Calibri" panose="020F0502020204030204" pitchFamily="34" charset="0"/>
              </a:rPr>
              <a:t>Hogere</a:t>
            </a:r>
            <a:r>
              <a:rPr lang="en-US" altLang="nl-NL" sz="2400" dirty="0">
                <a:latin typeface="Calibri" panose="020F0502020204030204" pitchFamily="34" charset="0"/>
              </a:rPr>
              <a:t> </a:t>
            </a:r>
            <a:r>
              <a:rPr lang="en-US" altLang="nl-NL" sz="2400" dirty="0" err="1">
                <a:latin typeface="Calibri" panose="020F0502020204030204" pitchFamily="34" charset="0"/>
              </a:rPr>
              <a:t>leeftijd</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Opnames</a:t>
            </a:r>
            <a:r>
              <a:rPr lang="en-US" altLang="nl-NL" sz="2400" dirty="0">
                <a:latin typeface="Calibri" panose="020F0502020204030204" pitchFamily="34" charset="0"/>
              </a:rPr>
              <a:t> </a:t>
            </a:r>
            <a:r>
              <a:rPr lang="en-US" altLang="nl-NL" sz="2400" dirty="0" err="1">
                <a:latin typeface="Calibri" panose="020F0502020204030204" pitchFamily="34" charset="0"/>
              </a:rPr>
              <a:t>hartfalen</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Afwezigheid</a:t>
            </a:r>
            <a:r>
              <a:rPr lang="en-US" altLang="nl-NL" sz="2400" dirty="0">
                <a:latin typeface="Calibri" panose="020F0502020204030204" pitchFamily="34" charset="0"/>
              </a:rPr>
              <a:t> van </a:t>
            </a:r>
            <a:r>
              <a:rPr lang="en-US" altLang="nl-NL" sz="2400" dirty="0" err="1">
                <a:latin typeface="Calibri" panose="020F0502020204030204" pitchFamily="34" charset="0"/>
              </a:rPr>
              <a:t>reversibele</a:t>
            </a:r>
            <a:r>
              <a:rPr lang="en-US" altLang="nl-NL" sz="2400" dirty="0">
                <a:latin typeface="Calibri" panose="020F0502020204030204" pitchFamily="34" charset="0"/>
              </a:rPr>
              <a:t> </a:t>
            </a:r>
            <a:r>
              <a:rPr lang="en-US" altLang="nl-NL" sz="2400" dirty="0" err="1">
                <a:latin typeface="Calibri" panose="020F0502020204030204" pitchFamily="34" charset="0"/>
              </a:rPr>
              <a:t>oorzaken</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Onvoldoende</a:t>
            </a:r>
            <a:r>
              <a:rPr lang="en-US" altLang="nl-NL" sz="2400" dirty="0">
                <a:latin typeface="Calibri" panose="020F0502020204030204" pitchFamily="34" charset="0"/>
              </a:rPr>
              <a:t> </a:t>
            </a:r>
            <a:r>
              <a:rPr lang="en-US" altLang="nl-NL" sz="2400" dirty="0" err="1">
                <a:latin typeface="Calibri" panose="020F0502020204030204" pitchFamily="34" charset="0"/>
              </a:rPr>
              <a:t>reactie</a:t>
            </a:r>
            <a:r>
              <a:rPr lang="en-US" altLang="nl-NL" sz="2400" dirty="0">
                <a:latin typeface="Calibri" panose="020F0502020204030204" pitchFamily="34" charset="0"/>
              </a:rPr>
              <a:t> op </a:t>
            </a:r>
            <a:r>
              <a:rPr lang="en-US" altLang="nl-NL" sz="2400" dirty="0" err="1">
                <a:latin typeface="Calibri" panose="020F0502020204030204" pitchFamily="34" charset="0"/>
              </a:rPr>
              <a:t>behandeling</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Ernstige</a:t>
            </a:r>
            <a:r>
              <a:rPr lang="en-US" altLang="nl-NL" sz="2400" dirty="0">
                <a:latin typeface="Calibri" panose="020F0502020204030204" pitchFamily="34" charset="0"/>
              </a:rPr>
              <a:t> </a:t>
            </a:r>
            <a:r>
              <a:rPr lang="en-US" altLang="nl-NL" sz="2400" dirty="0" err="1">
                <a:latin typeface="Calibri" panose="020F0502020204030204" pitchFamily="34" charset="0"/>
              </a:rPr>
              <a:t>comorbiditeiten</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Depressie</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Gewichtsverlies</a:t>
            </a:r>
            <a:r>
              <a:rPr lang="en-US" altLang="nl-NL" sz="2400" dirty="0">
                <a:latin typeface="Calibri" panose="020F0502020204030204" pitchFamily="34" charset="0"/>
              </a:rPr>
              <a:t>, </a:t>
            </a:r>
            <a:r>
              <a:rPr lang="en-US" altLang="nl-NL" sz="2400" dirty="0" err="1">
                <a:latin typeface="Calibri" panose="020F0502020204030204" pitchFamily="34" charset="0"/>
              </a:rPr>
              <a:t>sinustachycardie</a:t>
            </a:r>
            <a:r>
              <a:rPr lang="en-US" altLang="nl-NL" sz="2400" dirty="0">
                <a:latin typeface="Calibri" panose="020F0502020204030204" pitchFamily="34" charset="0"/>
              </a:rPr>
              <a:t> in </a:t>
            </a:r>
            <a:r>
              <a:rPr lang="en-US" altLang="nl-NL" sz="2400" dirty="0" err="1">
                <a:latin typeface="Calibri" panose="020F0502020204030204" pitchFamily="34" charset="0"/>
              </a:rPr>
              <a:t>stabiele</a:t>
            </a:r>
            <a:r>
              <a:rPr lang="en-US" altLang="nl-NL" sz="2400" dirty="0">
                <a:latin typeface="Calibri" panose="020F0502020204030204" pitchFamily="34" charset="0"/>
              </a:rPr>
              <a:t> </a:t>
            </a:r>
            <a:r>
              <a:rPr lang="en-US" altLang="nl-NL" sz="2400" dirty="0" err="1">
                <a:latin typeface="Calibri" panose="020F0502020204030204" pitchFamily="34" charset="0"/>
              </a:rPr>
              <a:t>fase</a:t>
            </a:r>
            <a:r>
              <a:rPr lang="en-US" altLang="nl-NL" sz="2400" dirty="0">
                <a:latin typeface="Calibri" panose="020F0502020204030204" pitchFamily="34" charset="0"/>
              </a:rPr>
              <a:t>, </a:t>
            </a:r>
            <a:r>
              <a:rPr lang="en-US" altLang="nl-NL" sz="2400" dirty="0" err="1">
                <a:latin typeface="Calibri" panose="020F0502020204030204" pitchFamily="34" charset="0"/>
              </a:rPr>
              <a:t>lage</a:t>
            </a:r>
            <a:r>
              <a:rPr lang="en-US" altLang="nl-NL" sz="2400" dirty="0">
                <a:latin typeface="Calibri" panose="020F0502020204030204" pitchFamily="34" charset="0"/>
              </a:rPr>
              <a:t> </a:t>
            </a:r>
            <a:r>
              <a:rPr lang="en-US" altLang="nl-NL" sz="2400" dirty="0" err="1">
                <a:latin typeface="Calibri" panose="020F0502020204030204" pitchFamily="34" charset="0"/>
              </a:rPr>
              <a:t>bloeddruk</a:t>
            </a:r>
            <a:r>
              <a:rPr lang="en-US" altLang="nl-NL" sz="2400" dirty="0">
                <a:latin typeface="Calibri" panose="020F0502020204030204" pitchFamily="34" charset="0"/>
              </a:rPr>
              <a:t>, </a:t>
            </a:r>
            <a:r>
              <a:rPr lang="en-US" altLang="nl-NL" sz="2400" dirty="0" err="1">
                <a:latin typeface="Calibri" panose="020F0502020204030204" pitchFamily="34" charset="0"/>
              </a:rPr>
              <a:t>lage</a:t>
            </a:r>
            <a:r>
              <a:rPr lang="en-US" altLang="nl-NL" sz="2400" dirty="0">
                <a:latin typeface="Calibri" panose="020F0502020204030204" pitchFamily="34" charset="0"/>
              </a:rPr>
              <a:t> </a:t>
            </a:r>
            <a:r>
              <a:rPr lang="en-US" altLang="nl-NL" sz="2400" dirty="0" err="1">
                <a:latin typeface="Calibri" panose="020F0502020204030204" pitchFamily="34" charset="0"/>
              </a:rPr>
              <a:t>urineproductie</a:t>
            </a:r>
            <a:endParaRPr lang="en-US" altLang="nl-NL" sz="2400" dirty="0">
              <a:latin typeface="Calibri" panose="020F0502020204030204" pitchFamily="34" charset="0"/>
            </a:endParaRPr>
          </a:p>
          <a:p>
            <a:pPr>
              <a:buSzPct val="60000"/>
              <a:buFont typeface="Webdings" panose="05030102010509060703" pitchFamily="18" charset="2"/>
              <a:buChar char="Y"/>
            </a:pPr>
            <a:r>
              <a:rPr lang="en-US" altLang="nl-NL" sz="2400" dirty="0" err="1">
                <a:latin typeface="Calibri" panose="020F0502020204030204" pitchFamily="34" charset="0"/>
              </a:rPr>
              <a:t>Zeer</a:t>
            </a:r>
            <a:r>
              <a:rPr lang="en-US" altLang="nl-NL" sz="2400" dirty="0">
                <a:latin typeface="Calibri" panose="020F0502020204030204" pitchFamily="34" charset="0"/>
              </a:rPr>
              <a:t> </a:t>
            </a:r>
            <a:r>
              <a:rPr lang="en-US" altLang="nl-NL" sz="2400" dirty="0" err="1">
                <a:latin typeface="Calibri" panose="020F0502020204030204" pitchFamily="34" charset="0"/>
              </a:rPr>
              <a:t>ernstige</a:t>
            </a:r>
            <a:r>
              <a:rPr lang="en-US" altLang="nl-NL" sz="2400" dirty="0">
                <a:latin typeface="Calibri" panose="020F0502020204030204" pitchFamily="34" charset="0"/>
              </a:rPr>
              <a:t> </a:t>
            </a:r>
            <a:r>
              <a:rPr lang="en-US" altLang="nl-NL" sz="2400" dirty="0" err="1">
                <a:latin typeface="Calibri" panose="020F0502020204030204" pitchFamily="34" charset="0"/>
              </a:rPr>
              <a:t>dysfunctie</a:t>
            </a:r>
            <a:r>
              <a:rPr lang="en-US" altLang="nl-NL" sz="2400" dirty="0">
                <a:latin typeface="Calibri" panose="020F0502020204030204" pitchFamily="34" charset="0"/>
              </a:rPr>
              <a:t> </a:t>
            </a:r>
            <a:r>
              <a:rPr lang="en-US" altLang="nl-NL" sz="2400" dirty="0" err="1">
                <a:latin typeface="Calibri" panose="020F0502020204030204" pitchFamily="34" charset="0"/>
              </a:rPr>
              <a:t>linkerventrikel</a:t>
            </a:r>
            <a:r>
              <a:rPr lang="en-US" altLang="nl-NL" sz="2400" dirty="0">
                <a:latin typeface="Calibri" panose="020F0502020204030204" pitchFamily="34" charset="0"/>
              </a:rPr>
              <a:t> met </a:t>
            </a:r>
            <a:r>
              <a:rPr lang="en-US" altLang="nl-NL" sz="2400" dirty="0" err="1">
                <a:latin typeface="Calibri" panose="020F0502020204030204" pitchFamily="34" charset="0"/>
              </a:rPr>
              <a:t>sterk</a:t>
            </a:r>
            <a:r>
              <a:rPr lang="en-US" altLang="nl-NL" sz="2400" dirty="0">
                <a:latin typeface="Calibri" panose="020F0502020204030204" pitchFamily="34" charset="0"/>
              </a:rPr>
              <a:t> </a:t>
            </a:r>
            <a:r>
              <a:rPr lang="en-US" altLang="nl-NL" sz="2400" dirty="0" err="1">
                <a:latin typeface="Calibri" panose="020F0502020204030204" pitchFamily="34" charset="0"/>
              </a:rPr>
              <a:t>vergroot</a:t>
            </a:r>
            <a:r>
              <a:rPr lang="en-US" altLang="nl-NL" sz="2400" dirty="0">
                <a:latin typeface="Calibri" panose="020F0502020204030204" pitchFamily="34" charset="0"/>
              </a:rPr>
              <a:t> hart </a:t>
            </a:r>
            <a:r>
              <a:rPr lang="en-US" altLang="nl-NL" sz="2400" dirty="0" err="1">
                <a:latin typeface="Calibri" panose="020F0502020204030204" pitchFamily="34" charset="0"/>
              </a:rPr>
              <a:t>en</a:t>
            </a:r>
            <a:r>
              <a:rPr lang="en-US" altLang="nl-NL" sz="2400" dirty="0">
                <a:latin typeface="Calibri" panose="020F0502020204030204" pitchFamily="34" charset="0"/>
              </a:rPr>
              <a:t> </a:t>
            </a:r>
            <a:r>
              <a:rPr lang="en-US" altLang="nl-NL" sz="2400" dirty="0" err="1">
                <a:latin typeface="Calibri" panose="020F0502020204030204" pitchFamily="34" charset="0"/>
              </a:rPr>
              <a:t>ejectiefractie</a:t>
            </a:r>
            <a:r>
              <a:rPr lang="en-US" altLang="nl-NL" sz="2400" dirty="0">
                <a:latin typeface="Calibri" panose="020F0502020204030204" pitchFamily="34" charset="0"/>
              </a:rPr>
              <a:t> &lt;25%</a:t>
            </a:r>
          </a:p>
          <a:p>
            <a:pPr>
              <a:buSzPct val="60000"/>
              <a:buFont typeface="Webdings" panose="05030102010509060703" pitchFamily="18" charset="2"/>
              <a:buChar char="Y"/>
            </a:pPr>
            <a:endParaRPr lang="en-US" altLang="nl-NL" dirty="0">
              <a:latin typeface="Calibri" panose="020F0502020204030204" pitchFamily="34" charset="0"/>
            </a:endParaRPr>
          </a:p>
        </p:txBody>
      </p:sp>
      <p:pic>
        <p:nvPicPr>
          <p:cNvPr id="20484" name="Afbeelding 4">
            <a:extLst>
              <a:ext uri="{FF2B5EF4-FFF2-40B4-BE49-F238E27FC236}">
                <a16:creationId xmlns:a16="http://schemas.microsoft.com/office/drawing/2014/main" id="{CD26342E-E449-4D47-9E0A-8F8C675507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DDC6611B-AE9F-462F-B63C-77BC0A57F5D5}"/>
              </a:ext>
            </a:extLst>
          </p:cNvPr>
          <p:cNvSpPr>
            <a:spLocks noGrp="1"/>
          </p:cNvSpPr>
          <p:nvPr>
            <p:ph type="title"/>
          </p:nvPr>
        </p:nvSpPr>
        <p:spPr>
          <a:xfrm>
            <a:off x="468313" y="260350"/>
            <a:ext cx="8229600" cy="1143000"/>
          </a:xfrm>
        </p:spPr>
        <p:txBody>
          <a:bodyPr/>
          <a:lstStyle/>
          <a:p>
            <a:r>
              <a:rPr lang="nl-NL" altLang="nl-NL">
                <a:solidFill>
                  <a:srgbClr val="E51B24"/>
                </a:solidFill>
                <a:latin typeface="Calibri" panose="020F0502020204030204" pitchFamily="34" charset="0"/>
              </a:rPr>
              <a:t>Overlijden bij hartfalen</a:t>
            </a:r>
          </a:p>
        </p:txBody>
      </p:sp>
      <p:sp>
        <p:nvSpPr>
          <p:cNvPr id="21507" name="Tijdelijke aanduiding voor inhoud 2">
            <a:extLst>
              <a:ext uri="{FF2B5EF4-FFF2-40B4-BE49-F238E27FC236}">
                <a16:creationId xmlns:a16="http://schemas.microsoft.com/office/drawing/2014/main" id="{E928E5A1-2B06-45E4-8F90-4E6685BEAF2A}"/>
              </a:ext>
            </a:extLst>
          </p:cNvPr>
          <p:cNvSpPr>
            <a:spLocks noGrp="1"/>
          </p:cNvSpPr>
          <p:nvPr>
            <p:ph idx="1"/>
          </p:nvPr>
        </p:nvSpPr>
        <p:spPr>
          <a:xfrm>
            <a:off x="468313" y="1700213"/>
            <a:ext cx="8229600" cy="4525962"/>
          </a:xfrm>
        </p:spPr>
        <p:txBody>
          <a:bodyPr/>
          <a:lstStyle/>
          <a:p>
            <a:pPr>
              <a:buSzPct val="60000"/>
              <a:buFont typeface="Webdings" panose="05030102010509060703" pitchFamily="18" charset="2"/>
              <a:buChar char="Y"/>
            </a:pPr>
            <a:r>
              <a:rPr lang="nl-NL" altLang="nl-NL" sz="2800">
                <a:latin typeface="Calibri" panose="020F0502020204030204" pitchFamily="34" charset="0"/>
              </a:rPr>
              <a:t>40% plotseling</a:t>
            </a:r>
          </a:p>
          <a:p>
            <a:pPr>
              <a:buSzPct val="60000"/>
              <a:buFont typeface="Webdings" panose="05030102010509060703" pitchFamily="18" charset="2"/>
              <a:buChar char="Y"/>
            </a:pPr>
            <a:endParaRPr lang="nl-NL" altLang="nl-NL" sz="2800">
              <a:latin typeface="Calibri" panose="020F0502020204030204" pitchFamily="34" charset="0"/>
            </a:endParaRPr>
          </a:p>
          <a:p>
            <a:pPr>
              <a:buSzPct val="60000"/>
              <a:buFont typeface="Webdings" panose="05030102010509060703" pitchFamily="18" charset="2"/>
              <a:buChar char="Y"/>
            </a:pPr>
            <a:r>
              <a:rPr lang="nl-NL" altLang="nl-NL" sz="2800">
                <a:latin typeface="Calibri" panose="020F0502020204030204" pitchFamily="34" charset="0"/>
              </a:rPr>
              <a:t>40% na exacerbatie in ziekenhuis</a:t>
            </a:r>
          </a:p>
          <a:p>
            <a:pPr>
              <a:buSzPct val="60000"/>
              <a:buFont typeface="Webdings" panose="05030102010509060703" pitchFamily="18" charset="2"/>
              <a:buChar char="Y"/>
            </a:pPr>
            <a:endParaRPr lang="nl-NL" altLang="nl-NL" sz="2800">
              <a:latin typeface="Calibri" panose="020F0502020204030204" pitchFamily="34" charset="0"/>
            </a:endParaRPr>
          </a:p>
          <a:p>
            <a:pPr>
              <a:buSzPct val="60000"/>
              <a:buFont typeface="Webdings" panose="05030102010509060703" pitchFamily="18" charset="2"/>
              <a:buChar char="Y"/>
            </a:pPr>
            <a:r>
              <a:rPr lang="nl-NL" altLang="nl-NL" sz="2800">
                <a:latin typeface="Calibri" panose="020F0502020204030204" pitchFamily="34" charset="0"/>
              </a:rPr>
              <a:t>20% gaat geleidelijk achteruit en overlijdt thuis</a:t>
            </a:r>
          </a:p>
          <a:p>
            <a:endParaRPr lang="nl-NL" altLang="nl-NL"/>
          </a:p>
        </p:txBody>
      </p:sp>
      <p:pic>
        <p:nvPicPr>
          <p:cNvPr id="21508" name="Afbeelding 4">
            <a:extLst>
              <a:ext uri="{FF2B5EF4-FFF2-40B4-BE49-F238E27FC236}">
                <a16:creationId xmlns:a16="http://schemas.microsoft.com/office/drawing/2014/main" id="{9A5657A0-BAA4-4E2B-9A43-D569A5222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B3AD5F38-6C0D-4F84-AE32-0CB09B16F44B}"/>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Oorzaak Hartfalen:</a:t>
            </a:r>
          </a:p>
        </p:txBody>
      </p:sp>
      <p:sp>
        <p:nvSpPr>
          <p:cNvPr id="22531" name="Tijdelijke aanduiding voor inhoud 2">
            <a:extLst>
              <a:ext uri="{FF2B5EF4-FFF2-40B4-BE49-F238E27FC236}">
                <a16:creationId xmlns:a16="http://schemas.microsoft.com/office/drawing/2014/main" id="{1E319821-B047-40AC-BA77-AB5E6AF22395}"/>
              </a:ext>
            </a:extLst>
          </p:cNvPr>
          <p:cNvSpPr>
            <a:spLocks noGrp="1"/>
          </p:cNvSpPr>
          <p:nvPr>
            <p:ph idx="1"/>
          </p:nvPr>
        </p:nvSpPr>
        <p:spPr>
          <a:xfrm>
            <a:off x="457200" y="2047875"/>
            <a:ext cx="8477250" cy="3048000"/>
          </a:xfrm>
        </p:spPr>
        <p:txBody>
          <a:bodyPr/>
          <a:lstStyle/>
          <a:p>
            <a:pPr marL="0" indent="0" algn="ctr">
              <a:buFontTx/>
              <a:buNone/>
            </a:pPr>
            <a:r>
              <a:rPr lang="nl-NL" altLang="nl-NL">
                <a:latin typeface="Calibri" panose="020F0502020204030204" pitchFamily="34" charset="0"/>
                <a:cs typeface="Tahoma" panose="020B0604030504040204" pitchFamily="34" charset="0"/>
              </a:rPr>
              <a:t>Een structurele of functionele </a:t>
            </a:r>
            <a:br>
              <a:rPr lang="nl-NL" altLang="nl-NL">
                <a:latin typeface="Calibri" panose="020F0502020204030204" pitchFamily="34" charset="0"/>
                <a:cs typeface="Tahoma" panose="020B0604030504040204" pitchFamily="34" charset="0"/>
              </a:rPr>
            </a:br>
            <a:r>
              <a:rPr lang="nl-NL" altLang="nl-NL">
                <a:latin typeface="Calibri" panose="020F0502020204030204" pitchFamily="34" charset="0"/>
                <a:cs typeface="Tahoma" panose="020B0604030504040204" pitchFamily="34" charset="0"/>
              </a:rPr>
              <a:t>afwijking van het hart</a:t>
            </a:r>
          </a:p>
        </p:txBody>
      </p:sp>
      <p:pic>
        <p:nvPicPr>
          <p:cNvPr id="22532" name="Afbeelding 4">
            <a:extLst>
              <a:ext uri="{FF2B5EF4-FFF2-40B4-BE49-F238E27FC236}">
                <a16:creationId xmlns:a16="http://schemas.microsoft.com/office/drawing/2014/main" id="{89E44583-037C-4AE2-8611-104C159AF6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3FF8DDE-C3E6-4F6F-91A9-665B29A1D847}"/>
              </a:ext>
            </a:extLst>
          </p:cNvPr>
          <p:cNvSpPr>
            <a:spLocks noGrp="1" noChangeArrowheads="1"/>
          </p:cNvSpPr>
          <p:nvPr>
            <p:ph type="ctrTitle"/>
          </p:nvPr>
        </p:nvSpPr>
        <p:spPr>
          <a:xfrm>
            <a:off x="1403350" y="188913"/>
            <a:ext cx="5832475" cy="1254125"/>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Systole en diastole</a:t>
            </a:r>
          </a:p>
        </p:txBody>
      </p:sp>
      <p:pic>
        <p:nvPicPr>
          <p:cNvPr id="23555" name="Picture 5">
            <a:extLst>
              <a:ext uri="{FF2B5EF4-FFF2-40B4-BE49-F238E27FC236}">
                <a16:creationId xmlns:a16="http://schemas.microsoft.com/office/drawing/2014/main" id="{74807AA3-1259-42B0-BE0F-A6D4398A7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2" descr="File:Heart systole.svg">
            <a:hlinkClick r:id="rId4"/>
            <a:extLst>
              <a:ext uri="{FF2B5EF4-FFF2-40B4-BE49-F238E27FC236}">
                <a16:creationId xmlns:a16="http://schemas.microsoft.com/office/drawing/2014/main" id="{631B40C7-CBA6-4761-A6CD-64968C330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268413"/>
            <a:ext cx="4429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6" descr="http://ts4.mm.bing.net/th?id=H.4850023897825807&amp;pid=15.1">
            <a:extLst>
              <a:ext uri="{FF2B5EF4-FFF2-40B4-BE49-F238E27FC236}">
                <a16:creationId xmlns:a16="http://schemas.microsoft.com/office/drawing/2014/main" id="{89375B04-6BEA-4ABE-82AC-E398038E9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4163" y="3213100"/>
            <a:ext cx="16716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Afbeelding 6">
            <a:extLst>
              <a:ext uri="{FF2B5EF4-FFF2-40B4-BE49-F238E27FC236}">
                <a16:creationId xmlns:a16="http://schemas.microsoft.com/office/drawing/2014/main" id="{25D3EB45-2A2F-4560-9F4C-3D072E372D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4C51AC-8C1C-456A-A08D-2D657ACE1D1D}"/>
              </a:ext>
            </a:extLst>
          </p:cNvPr>
          <p:cNvSpPr>
            <a:spLocks noGrp="1" noChangeArrowheads="1"/>
          </p:cNvSpPr>
          <p:nvPr>
            <p:ph type="title"/>
          </p:nvPr>
        </p:nvSpPr>
        <p:spPr>
          <a:xfrm>
            <a:off x="611188" y="479425"/>
            <a:ext cx="7581900" cy="1509713"/>
          </a:xfrm>
        </p:spPr>
        <p:txBody>
          <a:bodyPr/>
          <a:lstStyle/>
          <a:p>
            <a:pPr eaLnBrk="1" hangingPunct="1"/>
            <a:r>
              <a:rPr lang="nl-NL" altLang="en-US" dirty="0" err="1">
                <a:solidFill>
                  <a:srgbClr val="E51B24"/>
                </a:solidFill>
                <a:latin typeface="Calibri" panose="020F0502020204030204" pitchFamily="34" charset="0"/>
                <a:cs typeface="Tahoma" panose="020B0604030504040204" pitchFamily="34" charset="0"/>
              </a:rPr>
              <a:t>Disclosure</a:t>
            </a:r>
            <a:endParaRPr lang="nl-NL" altLang="en-US" dirty="0">
              <a:solidFill>
                <a:srgbClr val="E51B24"/>
              </a:solidFill>
              <a:latin typeface="Calibri" panose="020F0502020204030204" pitchFamily="34" charset="0"/>
              <a:cs typeface="Tahoma" panose="020B0604030504040204" pitchFamily="34" charset="0"/>
            </a:endParaRPr>
          </a:p>
        </p:txBody>
      </p:sp>
      <p:sp>
        <p:nvSpPr>
          <p:cNvPr id="4099" name="Rectangle 3">
            <a:extLst>
              <a:ext uri="{FF2B5EF4-FFF2-40B4-BE49-F238E27FC236}">
                <a16:creationId xmlns:a16="http://schemas.microsoft.com/office/drawing/2014/main" id="{11F4CD8E-1F88-46EC-A6E8-C16F1A15532E}"/>
              </a:ext>
            </a:extLst>
          </p:cNvPr>
          <p:cNvSpPr>
            <a:spLocks noGrp="1" noChangeArrowheads="1"/>
          </p:cNvSpPr>
          <p:nvPr/>
        </p:nvSpPr>
        <p:spPr bwMode="auto">
          <a:xfrm>
            <a:off x="1476375" y="2005013"/>
            <a:ext cx="5354638"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187450" indent="-136525">
              <a:spcBef>
                <a:spcPct val="20000"/>
              </a:spcBef>
              <a:buChar char="»"/>
              <a:defRPr sz="2000">
                <a:solidFill>
                  <a:schemeClr val="tx1"/>
                </a:solidFill>
                <a:latin typeface="Arial" panose="020B0604020202020204" pitchFamily="34" charset="0"/>
              </a:defRPr>
            </a:lvl5pPr>
            <a:lvl6pPr marL="1644650" indent="-136525" eaLnBrk="0" fontAlgn="base" hangingPunct="0">
              <a:spcBef>
                <a:spcPct val="20000"/>
              </a:spcBef>
              <a:spcAft>
                <a:spcPct val="0"/>
              </a:spcAft>
              <a:buChar char="»"/>
              <a:defRPr sz="2000">
                <a:solidFill>
                  <a:schemeClr val="tx1"/>
                </a:solidFill>
                <a:latin typeface="Arial" panose="020B0604020202020204" pitchFamily="34" charset="0"/>
              </a:defRPr>
            </a:lvl6pPr>
            <a:lvl7pPr marL="2101850" indent="-136525" eaLnBrk="0" fontAlgn="base" hangingPunct="0">
              <a:spcBef>
                <a:spcPct val="20000"/>
              </a:spcBef>
              <a:spcAft>
                <a:spcPct val="0"/>
              </a:spcAft>
              <a:buChar char="»"/>
              <a:defRPr sz="2000">
                <a:solidFill>
                  <a:schemeClr val="tx1"/>
                </a:solidFill>
                <a:latin typeface="Arial" panose="020B0604020202020204" pitchFamily="34" charset="0"/>
              </a:defRPr>
            </a:lvl7pPr>
            <a:lvl8pPr marL="2559050" indent="-136525" eaLnBrk="0" fontAlgn="base" hangingPunct="0">
              <a:spcBef>
                <a:spcPct val="20000"/>
              </a:spcBef>
              <a:spcAft>
                <a:spcPct val="0"/>
              </a:spcAft>
              <a:buChar char="»"/>
              <a:defRPr sz="2000">
                <a:solidFill>
                  <a:schemeClr val="tx1"/>
                </a:solidFill>
                <a:latin typeface="Arial" panose="020B0604020202020204" pitchFamily="34" charset="0"/>
              </a:defRPr>
            </a:lvl8pPr>
            <a:lvl9pPr marL="3016250" indent="-1365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4F81BD"/>
              </a:buClr>
              <a:buSzPct val="85000"/>
              <a:buFontTx/>
              <a:buNone/>
            </a:pPr>
            <a:endParaRPr lang="nl-NL" altLang="nl-NL" sz="2400">
              <a:solidFill>
                <a:srgbClr val="000000"/>
              </a:solidFill>
              <a:latin typeface="Verdana" panose="020B0604030504040204" pitchFamily="34" charset="0"/>
            </a:endParaRPr>
          </a:p>
        </p:txBody>
      </p:sp>
      <p:pic>
        <p:nvPicPr>
          <p:cNvPr id="4100" name="Afbeelding 4">
            <a:extLst>
              <a:ext uri="{FF2B5EF4-FFF2-40B4-BE49-F238E27FC236}">
                <a16:creationId xmlns:a16="http://schemas.microsoft.com/office/drawing/2014/main" id="{26823C3F-A3DC-4730-A6D3-0DAF63435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8583E811-8590-451F-B2FC-3E59E9D93B17}"/>
              </a:ext>
            </a:extLst>
          </p:cNvPr>
          <p:cNvSpPr txBox="1"/>
          <p:nvPr/>
        </p:nvSpPr>
        <p:spPr>
          <a:xfrm>
            <a:off x="395536" y="1989138"/>
            <a:ext cx="8496944" cy="3416320"/>
          </a:xfrm>
          <a:prstGeom prst="rect">
            <a:avLst/>
          </a:prstGeom>
          <a:noFill/>
        </p:spPr>
        <p:txBody>
          <a:bodyPr wrap="square" rtlCol="0">
            <a:spAutoFit/>
          </a:bodyPr>
          <a:lstStyle/>
          <a:p>
            <a:pPr eaLnBrk="1" hangingPunct="1">
              <a:buClrTx/>
            </a:pPr>
            <a:r>
              <a:rPr lang="nl-NL" sz="2400" dirty="0">
                <a:solidFill>
                  <a:srgbClr val="292934"/>
                </a:solidFill>
              </a:rPr>
              <a:t>(Potentiële) belangenverstrengeling:</a:t>
            </a:r>
            <a:br>
              <a:rPr lang="nl-NL" sz="2400" dirty="0">
                <a:solidFill>
                  <a:srgbClr val="292934"/>
                </a:solidFill>
              </a:rPr>
            </a:br>
            <a:endParaRPr lang="nl-NL" sz="2400" dirty="0">
              <a:solidFill>
                <a:srgbClr val="292934"/>
              </a:solidFill>
            </a:endParaRPr>
          </a:p>
          <a:p>
            <a:pPr marL="285750" indent="-285750" eaLnBrk="1" hangingPunct="1">
              <a:buClrTx/>
              <a:buFont typeface="Arial" panose="020B0604020202020204" pitchFamily="34" charset="0"/>
              <a:buChar char="•"/>
            </a:pPr>
            <a:r>
              <a:rPr lang="nl-NL" sz="2400" dirty="0">
                <a:solidFill>
                  <a:srgbClr val="292934"/>
                </a:solidFill>
              </a:rPr>
              <a:t>voor bijeenkomst mogelijk relevante relaties met bedrijven</a:t>
            </a:r>
          </a:p>
          <a:p>
            <a:pPr marL="285750" indent="-285750" eaLnBrk="1" hangingPunct="1">
              <a:buClrTx/>
              <a:buFont typeface="Arial" panose="020B0604020202020204" pitchFamily="34" charset="0"/>
              <a:buChar char="•"/>
            </a:pPr>
            <a:r>
              <a:rPr lang="nl-NL" sz="2400" dirty="0">
                <a:solidFill>
                  <a:srgbClr val="292934"/>
                </a:solidFill>
              </a:rPr>
              <a:t> sponsoring of onderzoeksgeld</a:t>
            </a:r>
          </a:p>
          <a:p>
            <a:pPr marL="285750" indent="-285750" eaLnBrk="1" hangingPunct="1">
              <a:buClrTx/>
              <a:buFont typeface="Arial" panose="020B0604020202020204" pitchFamily="34" charset="0"/>
              <a:buChar char="•"/>
            </a:pPr>
            <a:r>
              <a:rPr lang="nl-NL" sz="2400" dirty="0">
                <a:solidFill>
                  <a:srgbClr val="292934"/>
                </a:solidFill>
              </a:rPr>
              <a:t> honorarium of andere (financiële) vergoeding</a:t>
            </a:r>
            <a:r>
              <a:rPr lang="nl-NL" sz="2400" dirty="0"/>
              <a:t>	</a:t>
            </a:r>
            <a:endParaRPr lang="nl-NL" sz="2400" dirty="0">
              <a:solidFill>
                <a:srgbClr val="292934"/>
              </a:solidFill>
            </a:endParaRPr>
          </a:p>
          <a:p>
            <a:pPr marL="285750" indent="-285750" eaLnBrk="1" hangingPunct="1">
              <a:buClrTx/>
              <a:buFont typeface="Arial" panose="020B0604020202020204" pitchFamily="34" charset="0"/>
              <a:buChar char="•"/>
            </a:pPr>
            <a:r>
              <a:rPr lang="nl-NL" sz="2400" dirty="0">
                <a:solidFill>
                  <a:srgbClr val="292934"/>
                </a:solidFill>
              </a:rPr>
              <a:t> aandeelhouder</a:t>
            </a:r>
            <a:br>
              <a:rPr lang="nl-NL" sz="2400" dirty="0">
                <a:solidFill>
                  <a:srgbClr val="292934"/>
                </a:solidFill>
              </a:rPr>
            </a:br>
            <a:endParaRPr lang="nl-NL" sz="2400" dirty="0">
              <a:solidFill>
                <a:srgbClr val="292934"/>
              </a:solidFill>
            </a:endParaRPr>
          </a:p>
          <a:p>
            <a:pPr eaLnBrk="1" hangingPunct="1">
              <a:buClrTx/>
              <a:buFont typeface="Wingdings" charset="2"/>
              <a:buChar char=""/>
            </a:pPr>
            <a:endParaRPr lang="nl-NL" sz="2400" dirty="0">
              <a:solidFill>
                <a:srgbClr val="292934"/>
              </a:solidFill>
            </a:endParaRPr>
          </a:p>
          <a:p>
            <a:pPr eaLnBrk="1" hangingPunct="1">
              <a:buClrTx/>
            </a:pPr>
            <a:endParaRPr lang="nl-NL" sz="2400" dirty="0">
              <a:solidFill>
                <a:srgbClr val="292934"/>
              </a:solidFill>
            </a:endParaRP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EAB5BBB-14FB-4578-A0AF-CEAD1A77B81E}"/>
              </a:ext>
            </a:extLst>
          </p:cNvPr>
          <p:cNvSpPr>
            <a:spLocks noGrp="1" noChangeArrowheads="1"/>
          </p:cNvSpPr>
          <p:nvPr>
            <p:ph type="title"/>
          </p:nvPr>
        </p:nvSpPr>
        <p:spPr/>
        <p:txBody>
          <a:bodyPr/>
          <a:lstStyle/>
          <a:p>
            <a:pPr eaLnBrk="1" hangingPunct="1"/>
            <a:r>
              <a:rPr lang="nl-NL" altLang="nl-NL">
                <a:solidFill>
                  <a:srgbClr val="E51B24"/>
                </a:solidFill>
                <a:latin typeface="Calibri" panose="020F0502020204030204" pitchFamily="34" charset="0"/>
              </a:rPr>
              <a:t>Indeling HF</a:t>
            </a:r>
          </a:p>
        </p:txBody>
      </p:sp>
      <p:pic>
        <p:nvPicPr>
          <p:cNvPr id="24579" name="Picture 3" descr="hartfalen diast en syst">
            <a:extLst>
              <a:ext uri="{FF2B5EF4-FFF2-40B4-BE49-F238E27FC236}">
                <a16:creationId xmlns:a16="http://schemas.microsoft.com/office/drawing/2014/main" id="{A93E2A9A-AB55-432C-9FEF-51CFF69D3B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62013" y="1317625"/>
            <a:ext cx="7002462" cy="4525963"/>
          </a:xfrm>
        </p:spPr>
      </p:pic>
      <p:sp>
        <p:nvSpPr>
          <p:cNvPr id="24580" name="Text Box 4">
            <a:extLst>
              <a:ext uri="{FF2B5EF4-FFF2-40B4-BE49-F238E27FC236}">
                <a16:creationId xmlns:a16="http://schemas.microsoft.com/office/drawing/2014/main" id="{6AE81A04-8636-4F47-9389-5265E2491C65}"/>
              </a:ext>
            </a:extLst>
          </p:cNvPr>
          <p:cNvSpPr txBox="1">
            <a:spLocks noChangeArrowheads="1"/>
          </p:cNvSpPr>
          <p:nvPr/>
        </p:nvSpPr>
        <p:spPr bwMode="auto">
          <a:xfrm>
            <a:off x="1403350" y="5373688"/>
            <a:ext cx="2592388" cy="64633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nl-NL" altLang="nl-NL" sz="1800" dirty="0">
                <a:solidFill>
                  <a:schemeClr val="bg1"/>
                </a:solidFill>
                <a:latin typeface="Calibri" panose="020F0502020204030204" pitchFamily="34" charset="0"/>
              </a:rPr>
              <a:t>Diastolisch </a:t>
            </a:r>
            <a:br>
              <a:rPr lang="nl-NL" altLang="nl-NL" sz="1800" dirty="0">
                <a:solidFill>
                  <a:schemeClr val="bg1"/>
                </a:solidFill>
                <a:latin typeface="Calibri" panose="020F0502020204030204" pitchFamily="34" charset="0"/>
              </a:rPr>
            </a:br>
            <a:r>
              <a:rPr lang="nl-NL" altLang="nl-NL" sz="1800" dirty="0">
                <a:solidFill>
                  <a:schemeClr val="bg1"/>
                </a:solidFill>
                <a:latin typeface="Calibri" panose="020F0502020204030204" pitchFamily="34" charset="0"/>
              </a:rPr>
              <a:t>(HF-PEF)</a:t>
            </a:r>
          </a:p>
        </p:txBody>
      </p:sp>
      <p:sp>
        <p:nvSpPr>
          <p:cNvPr id="24581" name="Text Box 5">
            <a:extLst>
              <a:ext uri="{FF2B5EF4-FFF2-40B4-BE49-F238E27FC236}">
                <a16:creationId xmlns:a16="http://schemas.microsoft.com/office/drawing/2014/main" id="{A467F0F8-FB44-4D9F-A401-FD49BC5CE1D3}"/>
              </a:ext>
            </a:extLst>
          </p:cNvPr>
          <p:cNvSpPr txBox="1">
            <a:spLocks noChangeArrowheads="1"/>
          </p:cNvSpPr>
          <p:nvPr/>
        </p:nvSpPr>
        <p:spPr bwMode="auto">
          <a:xfrm>
            <a:off x="5003800" y="5373688"/>
            <a:ext cx="2592388" cy="64633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nl-NL" altLang="nl-NL" sz="1800" dirty="0">
                <a:solidFill>
                  <a:schemeClr val="bg1"/>
                </a:solidFill>
                <a:latin typeface="Calibri" panose="020F0502020204030204" pitchFamily="34" charset="0"/>
              </a:rPr>
              <a:t>Systolisch hartfalen</a:t>
            </a:r>
            <a:br>
              <a:rPr lang="nl-NL" altLang="nl-NL" sz="1800" dirty="0">
                <a:solidFill>
                  <a:schemeClr val="bg1"/>
                </a:solidFill>
                <a:latin typeface="Calibri" panose="020F0502020204030204" pitchFamily="34" charset="0"/>
              </a:rPr>
            </a:br>
            <a:r>
              <a:rPr lang="nl-NL" altLang="nl-NL" sz="1800" dirty="0">
                <a:solidFill>
                  <a:schemeClr val="bg1"/>
                </a:solidFill>
                <a:latin typeface="Calibri" panose="020F0502020204030204" pitchFamily="34" charset="0"/>
              </a:rPr>
              <a:t>(HF-REF)</a:t>
            </a:r>
          </a:p>
        </p:txBody>
      </p:sp>
      <p:pic>
        <p:nvPicPr>
          <p:cNvPr id="24582" name="Afbeelding 6">
            <a:extLst>
              <a:ext uri="{FF2B5EF4-FFF2-40B4-BE49-F238E27FC236}">
                <a16:creationId xmlns:a16="http://schemas.microsoft.com/office/drawing/2014/main" id="{AAB46E57-AF06-4438-9C95-89D56BFCC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55B414-D3DC-4331-9DD1-A2D2F2E20279}"/>
              </a:ext>
            </a:extLst>
          </p:cNvPr>
          <p:cNvSpPr>
            <a:spLocks noGrp="1" noChangeArrowheads="1"/>
          </p:cNvSpPr>
          <p:nvPr>
            <p:ph type="ctrTitle"/>
          </p:nvPr>
        </p:nvSpPr>
        <p:spPr>
          <a:xfrm>
            <a:off x="1403350" y="188913"/>
            <a:ext cx="5832475" cy="1254125"/>
          </a:xfrm>
        </p:spPr>
        <p:txBody>
          <a:bodyPr/>
          <a:lstStyle/>
          <a:p>
            <a:pPr algn="l" eaLnBrk="1" hangingPunct="1">
              <a:defRPr/>
            </a:pPr>
            <a:r>
              <a:rPr lang="nl-NL" altLang="nl-NL" dirty="0">
                <a:solidFill>
                  <a:srgbClr val="E51B24"/>
                </a:solidFill>
                <a:latin typeface="Calibri" panose="020F0502020204030204" pitchFamily="34" charset="0"/>
                <a:cs typeface="Tahoma" pitchFamily="34" charset="0"/>
              </a:rPr>
              <a:t>Ejectiefractie (EF)</a:t>
            </a:r>
          </a:p>
        </p:txBody>
      </p:sp>
      <p:pic>
        <p:nvPicPr>
          <p:cNvPr id="25603" name="Picture 5">
            <a:extLst>
              <a:ext uri="{FF2B5EF4-FFF2-40B4-BE49-F238E27FC236}">
                <a16:creationId xmlns:a16="http://schemas.microsoft.com/office/drawing/2014/main" id="{23D2FD70-BDC9-4371-8F1D-F64446ED9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7">
            <a:extLst>
              <a:ext uri="{FF2B5EF4-FFF2-40B4-BE49-F238E27FC236}">
                <a16:creationId xmlns:a16="http://schemas.microsoft.com/office/drawing/2014/main" id="{B8226B4F-7FB8-40C8-8A8C-2596191B3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hthoek 1">
            <a:extLst>
              <a:ext uri="{FF2B5EF4-FFF2-40B4-BE49-F238E27FC236}">
                <a16:creationId xmlns:a16="http://schemas.microsoft.com/office/drawing/2014/main" id="{E0185A74-2973-4305-AC6D-7DE544B31D14}"/>
              </a:ext>
            </a:extLst>
          </p:cNvPr>
          <p:cNvSpPr>
            <a:spLocks noChangeArrowheads="1"/>
          </p:cNvSpPr>
          <p:nvPr/>
        </p:nvSpPr>
        <p:spPr bwMode="auto">
          <a:xfrm>
            <a:off x="827088" y="1484313"/>
            <a:ext cx="79454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dirty="0">
              <a:solidFill>
                <a:schemeClr val="bg1"/>
              </a:solidFill>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Percentage van het bloed dat na een volledige ontspanning van de linkerventrikel weggepompt wordt naar de aorta</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Normaal &gt;60%</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Zegt dus weinig over de hoeveelheid bloed die wordt weggepompt</a:t>
            </a:r>
          </a:p>
        </p:txBody>
      </p:sp>
      <p:pic>
        <p:nvPicPr>
          <p:cNvPr id="25606" name="Afbeelding 6">
            <a:extLst>
              <a:ext uri="{FF2B5EF4-FFF2-40B4-BE49-F238E27FC236}">
                <a16:creationId xmlns:a16="http://schemas.microsoft.com/office/drawing/2014/main" id="{CCCDF430-3A34-4921-A582-383C2129CC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anim calcmode="lin" valueType="num">
                                      <p:cBhvr additive="base">
                                        <p:cTn id="7"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anim calcmode="lin" valueType="num">
                                      <p:cBhvr additive="base">
                                        <p:cTn id="13"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anim calcmode="lin" valueType="num">
                                      <p:cBhvr additive="base">
                                        <p:cTn id="19"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FF37234-A8E2-48D4-9DB3-A8C9E817846B}"/>
              </a:ext>
            </a:extLst>
          </p:cNvPr>
          <p:cNvSpPr>
            <a:spLocks noGrp="1" noChangeArrowheads="1"/>
          </p:cNvSpPr>
          <p:nvPr>
            <p:ph type="ctrTitle"/>
          </p:nvPr>
        </p:nvSpPr>
        <p:spPr>
          <a:xfrm>
            <a:off x="1403350" y="188913"/>
            <a:ext cx="5832475" cy="1254125"/>
          </a:xfrm>
        </p:spPr>
        <p:txBody>
          <a:bodyPr/>
          <a:lstStyle/>
          <a:p>
            <a:pPr algn="l" eaLnBrk="1" hangingPunct="1"/>
            <a:r>
              <a:rPr lang="nl-NL" altLang="nl-NL" dirty="0">
                <a:solidFill>
                  <a:srgbClr val="E51B24"/>
                </a:solidFill>
                <a:latin typeface="Calibri" panose="020F0502020204030204" pitchFamily="34" charset="0"/>
                <a:cs typeface="Tahoma" panose="020B0604030504040204" pitchFamily="34" charset="0"/>
              </a:rPr>
              <a:t>Ejectiefractie (EF)</a:t>
            </a:r>
          </a:p>
        </p:txBody>
      </p:sp>
      <p:pic>
        <p:nvPicPr>
          <p:cNvPr id="26627" name="Picture 5">
            <a:extLst>
              <a:ext uri="{FF2B5EF4-FFF2-40B4-BE49-F238E27FC236}">
                <a16:creationId xmlns:a16="http://schemas.microsoft.com/office/drawing/2014/main" id="{038BC4FF-DA18-486B-903A-FE1ACF0A9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7">
            <a:extLst>
              <a:ext uri="{FF2B5EF4-FFF2-40B4-BE49-F238E27FC236}">
                <a16:creationId xmlns:a16="http://schemas.microsoft.com/office/drawing/2014/main" id="{7A58BC4E-0332-4536-8890-8C00487DB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hthoek 1">
            <a:extLst>
              <a:ext uri="{FF2B5EF4-FFF2-40B4-BE49-F238E27FC236}">
                <a16:creationId xmlns:a16="http://schemas.microsoft.com/office/drawing/2014/main" id="{3692FDD8-7750-4E19-A2E4-435FF943B713}"/>
              </a:ext>
            </a:extLst>
          </p:cNvPr>
          <p:cNvSpPr>
            <a:spLocks noChangeArrowheads="1"/>
          </p:cNvSpPr>
          <p:nvPr/>
        </p:nvSpPr>
        <p:spPr bwMode="auto">
          <a:xfrm>
            <a:off x="827088" y="1484313"/>
            <a:ext cx="79454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dirty="0">
              <a:solidFill>
                <a:schemeClr val="bg1"/>
              </a:solidFill>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Bij weinig bloed in de linkerventrikel </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(dikke stugge wand): </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snel een hoog % (normale EF)</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 </a:t>
            </a:r>
            <a:r>
              <a:rPr lang="nl-NL" altLang="nl-NL" sz="2800" dirty="0" err="1">
                <a:latin typeface="Calibri" panose="020F0502020204030204" pitchFamily="34" charset="0"/>
                <a:cs typeface="Tahoma" panose="020B0604030504040204" pitchFamily="34" charset="0"/>
              </a:rPr>
              <a:t>Preserved</a:t>
            </a:r>
            <a:r>
              <a:rPr lang="nl-NL" altLang="nl-NL" sz="2800" dirty="0">
                <a:latin typeface="Calibri" panose="020F0502020204030204" pitchFamily="34" charset="0"/>
                <a:cs typeface="Tahoma" panose="020B0604030504040204" pitchFamily="34" charset="0"/>
              </a:rPr>
              <a:t> EF</a:t>
            </a:r>
            <a:br>
              <a:rPr lang="nl-NL" altLang="nl-NL" sz="2800" dirty="0">
                <a:solidFill>
                  <a:schemeClr val="bg1"/>
                </a:solidFill>
                <a:latin typeface="Trebuchet MS" panose="020B060302020202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Bij veel bloed in de linkerventrikel</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a:t>
            </a:r>
            <a:r>
              <a:rPr lang="nl-NL" altLang="nl-NL" sz="2800" dirty="0" err="1">
                <a:latin typeface="Calibri" panose="020F0502020204030204" pitchFamily="34" charset="0"/>
                <a:cs typeface="Tahoma" panose="020B0604030504040204" pitchFamily="34" charset="0"/>
              </a:rPr>
              <a:t>uitgelubberde</a:t>
            </a:r>
            <a:r>
              <a:rPr lang="nl-NL" altLang="nl-NL" sz="2800" dirty="0">
                <a:latin typeface="Calibri" panose="020F0502020204030204" pitchFamily="34" charset="0"/>
                <a:cs typeface="Tahoma" panose="020B0604030504040204" pitchFamily="34" charset="0"/>
              </a:rPr>
              <a:t>, slappe wand):</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snel een laag % (kleine EF)</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 </a:t>
            </a:r>
            <a:r>
              <a:rPr lang="nl-NL" altLang="nl-NL" sz="2800" dirty="0" err="1">
                <a:latin typeface="Calibri" panose="020F0502020204030204" pitchFamily="34" charset="0"/>
                <a:cs typeface="Tahoma" panose="020B0604030504040204" pitchFamily="34" charset="0"/>
              </a:rPr>
              <a:t>Reduced</a:t>
            </a:r>
            <a:r>
              <a:rPr lang="nl-NL" altLang="nl-NL" sz="2800" dirty="0">
                <a:latin typeface="Calibri" panose="020F0502020204030204" pitchFamily="34" charset="0"/>
                <a:cs typeface="Tahoma" panose="020B0604030504040204" pitchFamily="34" charset="0"/>
              </a:rPr>
              <a:t> EF </a:t>
            </a:r>
          </a:p>
        </p:txBody>
      </p:sp>
      <p:sp>
        <p:nvSpPr>
          <p:cNvPr id="2" name="Tekstvak 1">
            <a:extLst>
              <a:ext uri="{FF2B5EF4-FFF2-40B4-BE49-F238E27FC236}">
                <a16:creationId xmlns:a16="http://schemas.microsoft.com/office/drawing/2014/main" id="{2A11986B-E28E-45B1-BC68-55C6E54541AE}"/>
              </a:ext>
            </a:extLst>
          </p:cNvPr>
          <p:cNvSpPr txBox="1">
            <a:spLocks noChangeArrowheads="1"/>
          </p:cNvSpPr>
          <p:nvPr/>
        </p:nvSpPr>
        <p:spPr bwMode="auto">
          <a:xfrm>
            <a:off x="4140200" y="3213100"/>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800">
                <a:solidFill>
                  <a:srgbClr val="FF0000"/>
                </a:solidFill>
                <a:latin typeface="Calibri" panose="020F0502020204030204" pitchFamily="34" charset="0"/>
              </a:rPr>
              <a:t>(HF-PEF)</a:t>
            </a:r>
          </a:p>
        </p:txBody>
      </p:sp>
      <p:sp>
        <p:nvSpPr>
          <p:cNvPr id="8" name="Tekstvak 7">
            <a:extLst>
              <a:ext uri="{FF2B5EF4-FFF2-40B4-BE49-F238E27FC236}">
                <a16:creationId xmlns:a16="http://schemas.microsoft.com/office/drawing/2014/main" id="{733514ED-D370-4484-8A79-7B521E7F0A69}"/>
              </a:ext>
            </a:extLst>
          </p:cNvPr>
          <p:cNvSpPr txBox="1">
            <a:spLocks noChangeArrowheads="1"/>
          </p:cNvSpPr>
          <p:nvPr/>
        </p:nvSpPr>
        <p:spPr bwMode="auto">
          <a:xfrm>
            <a:off x="4140200" y="5348288"/>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800">
                <a:solidFill>
                  <a:srgbClr val="FF0000"/>
                </a:solidFill>
                <a:latin typeface="Calibri" panose="020F0502020204030204" pitchFamily="34" charset="0"/>
              </a:rPr>
              <a:t>(HF-REF)</a:t>
            </a:r>
          </a:p>
        </p:txBody>
      </p:sp>
      <p:pic>
        <p:nvPicPr>
          <p:cNvPr id="26632" name="Afbeelding 8">
            <a:extLst>
              <a:ext uri="{FF2B5EF4-FFF2-40B4-BE49-F238E27FC236}">
                <a16:creationId xmlns:a16="http://schemas.microsoft.com/office/drawing/2014/main" id="{46D6D67A-211B-4F19-9741-5779843570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anim calcmode="lin" valueType="num">
                                      <p:cBhvr additive="base">
                                        <p:cTn id="7"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34A4DD46-EFB8-458D-BE78-78C2FA6542E1}"/>
              </a:ext>
            </a:extLst>
          </p:cNvPr>
          <p:cNvSpPr/>
          <p:nvPr/>
        </p:nvSpPr>
        <p:spPr>
          <a:xfrm>
            <a:off x="2433638" y="909638"/>
            <a:ext cx="2800350" cy="2562225"/>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solidFill>
                <a:schemeClr val="tx1"/>
              </a:solidFill>
            </a:endParaRPr>
          </a:p>
        </p:txBody>
      </p:sp>
      <p:sp>
        <p:nvSpPr>
          <p:cNvPr id="27651" name="Rechthoek 9">
            <a:extLst>
              <a:ext uri="{FF2B5EF4-FFF2-40B4-BE49-F238E27FC236}">
                <a16:creationId xmlns:a16="http://schemas.microsoft.com/office/drawing/2014/main" id="{84AE474A-9B92-4C9B-A2A3-0E65BB7F99E8}"/>
              </a:ext>
            </a:extLst>
          </p:cNvPr>
          <p:cNvSpPr>
            <a:spLocks noChangeArrowheads="1"/>
          </p:cNvSpPr>
          <p:nvPr/>
        </p:nvSpPr>
        <p:spPr bwMode="auto">
          <a:xfrm>
            <a:off x="5257800" y="1958975"/>
            <a:ext cx="2409825" cy="11049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2" name="Ovaal 24">
            <a:extLst>
              <a:ext uri="{FF2B5EF4-FFF2-40B4-BE49-F238E27FC236}">
                <a16:creationId xmlns:a16="http://schemas.microsoft.com/office/drawing/2014/main" id="{E84A9318-9104-455C-A368-0D7292DDFCEB}"/>
              </a:ext>
            </a:extLst>
          </p:cNvPr>
          <p:cNvSpPr>
            <a:spLocks noChangeArrowheads="1"/>
          </p:cNvSpPr>
          <p:nvPr/>
        </p:nvSpPr>
        <p:spPr bwMode="auto">
          <a:xfrm>
            <a:off x="2638425" y="19589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3" name="Ovaal 25">
            <a:extLst>
              <a:ext uri="{FF2B5EF4-FFF2-40B4-BE49-F238E27FC236}">
                <a16:creationId xmlns:a16="http://schemas.microsoft.com/office/drawing/2014/main" id="{138C62F8-A497-4577-B0FB-44B71D7AA5C7}"/>
              </a:ext>
            </a:extLst>
          </p:cNvPr>
          <p:cNvSpPr>
            <a:spLocks noChangeArrowheads="1"/>
          </p:cNvSpPr>
          <p:nvPr/>
        </p:nvSpPr>
        <p:spPr bwMode="auto">
          <a:xfrm>
            <a:off x="2752725" y="126682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4" name="Ovaal 26">
            <a:extLst>
              <a:ext uri="{FF2B5EF4-FFF2-40B4-BE49-F238E27FC236}">
                <a16:creationId xmlns:a16="http://schemas.microsoft.com/office/drawing/2014/main" id="{E3C422C4-53D7-4EE0-BA92-226F215A5A6F}"/>
              </a:ext>
            </a:extLst>
          </p:cNvPr>
          <p:cNvSpPr>
            <a:spLocks noChangeArrowheads="1"/>
          </p:cNvSpPr>
          <p:nvPr/>
        </p:nvSpPr>
        <p:spPr bwMode="auto">
          <a:xfrm>
            <a:off x="3376613" y="17716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5" name="Ovaal 27">
            <a:extLst>
              <a:ext uri="{FF2B5EF4-FFF2-40B4-BE49-F238E27FC236}">
                <a16:creationId xmlns:a16="http://schemas.microsoft.com/office/drawing/2014/main" id="{C23CDAA0-FE18-4AB4-9D52-1B62DB254808}"/>
              </a:ext>
            </a:extLst>
          </p:cNvPr>
          <p:cNvSpPr>
            <a:spLocks noChangeArrowheads="1"/>
          </p:cNvSpPr>
          <p:nvPr/>
        </p:nvSpPr>
        <p:spPr bwMode="auto">
          <a:xfrm>
            <a:off x="2752725" y="25828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6" name="Ovaal 28">
            <a:extLst>
              <a:ext uri="{FF2B5EF4-FFF2-40B4-BE49-F238E27FC236}">
                <a16:creationId xmlns:a16="http://schemas.microsoft.com/office/drawing/2014/main" id="{8973EF98-C74E-42D8-821D-379626C0CB1D}"/>
              </a:ext>
            </a:extLst>
          </p:cNvPr>
          <p:cNvSpPr>
            <a:spLocks noChangeArrowheads="1"/>
          </p:cNvSpPr>
          <p:nvPr/>
        </p:nvSpPr>
        <p:spPr bwMode="auto">
          <a:xfrm>
            <a:off x="3367088" y="28686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7" name="Ovaal 29">
            <a:extLst>
              <a:ext uri="{FF2B5EF4-FFF2-40B4-BE49-F238E27FC236}">
                <a16:creationId xmlns:a16="http://schemas.microsoft.com/office/drawing/2014/main" id="{955E107B-86B5-437E-8859-F19B96A89525}"/>
              </a:ext>
            </a:extLst>
          </p:cNvPr>
          <p:cNvSpPr>
            <a:spLocks noChangeArrowheads="1"/>
          </p:cNvSpPr>
          <p:nvPr/>
        </p:nvSpPr>
        <p:spPr bwMode="auto">
          <a:xfrm>
            <a:off x="3600450" y="23066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8" name="Ovaal 30">
            <a:extLst>
              <a:ext uri="{FF2B5EF4-FFF2-40B4-BE49-F238E27FC236}">
                <a16:creationId xmlns:a16="http://schemas.microsoft.com/office/drawing/2014/main" id="{4A772FFC-CEAF-4FB9-9AA2-0775F7B7E90A}"/>
              </a:ext>
            </a:extLst>
          </p:cNvPr>
          <p:cNvSpPr>
            <a:spLocks noChangeArrowheads="1"/>
          </p:cNvSpPr>
          <p:nvPr/>
        </p:nvSpPr>
        <p:spPr bwMode="auto">
          <a:xfrm>
            <a:off x="3683000"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59" name="Ovaal 31">
            <a:extLst>
              <a:ext uri="{FF2B5EF4-FFF2-40B4-BE49-F238E27FC236}">
                <a16:creationId xmlns:a16="http://schemas.microsoft.com/office/drawing/2014/main" id="{59D015FA-1BFE-43ED-A77D-2BC68580031E}"/>
              </a:ext>
            </a:extLst>
          </p:cNvPr>
          <p:cNvSpPr>
            <a:spLocks noChangeArrowheads="1"/>
          </p:cNvSpPr>
          <p:nvPr/>
        </p:nvSpPr>
        <p:spPr bwMode="auto">
          <a:xfrm>
            <a:off x="4240213" y="25590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60" name="Ovaal 32">
            <a:extLst>
              <a:ext uri="{FF2B5EF4-FFF2-40B4-BE49-F238E27FC236}">
                <a16:creationId xmlns:a16="http://schemas.microsoft.com/office/drawing/2014/main" id="{BEE8D9C7-A67F-475B-91F5-3FE746F55DCD}"/>
              </a:ext>
            </a:extLst>
          </p:cNvPr>
          <p:cNvSpPr>
            <a:spLocks noChangeArrowheads="1"/>
          </p:cNvSpPr>
          <p:nvPr/>
        </p:nvSpPr>
        <p:spPr bwMode="auto">
          <a:xfrm>
            <a:off x="4292600" y="17716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61" name="Ovaal 33">
            <a:extLst>
              <a:ext uri="{FF2B5EF4-FFF2-40B4-BE49-F238E27FC236}">
                <a16:creationId xmlns:a16="http://schemas.microsoft.com/office/drawing/2014/main" id="{878D0BF3-51AC-49F4-8177-A07562752317}"/>
              </a:ext>
            </a:extLst>
          </p:cNvPr>
          <p:cNvSpPr>
            <a:spLocks noChangeArrowheads="1"/>
          </p:cNvSpPr>
          <p:nvPr/>
        </p:nvSpPr>
        <p:spPr bwMode="auto">
          <a:xfrm>
            <a:off x="4486275"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62" name="Rectangle 33">
            <a:extLst>
              <a:ext uri="{FF2B5EF4-FFF2-40B4-BE49-F238E27FC236}">
                <a16:creationId xmlns:a16="http://schemas.microsoft.com/office/drawing/2014/main" id="{940DCD58-9CD2-4F77-8C4E-D7590B4A180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7663" name="Rectangle 34">
            <a:extLst>
              <a:ext uri="{FF2B5EF4-FFF2-40B4-BE49-F238E27FC236}">
                <a16:creationId xmlns:a16="http://schemas.microsoft.com/office/drawing/2014/main" id="{956F382B-688E-4FCD-B61D-823046471F06}"/>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27664" name="Tekstvak 14335">
            <a:extLst>
              <a:ext uri="{FF2B5EF4-FFF2-40B4-BE49-F238E27FC236}">
                <a16:creationId xmlns:a16="http://schemas.microsoft.com/office/drawing/2014/main" id="{252128C0-721D-4A06-82C3-29BC252C4F98}"/>
              </a:ext>
            </a:extLst>
          </p:cNvPr>
          <p:cNvSpPr txBox="1">
            <a:spLocks noChangeArrowheads="1"/>
          </p:cNvSpPr>
          <p:nvPr/>
        </p:nvSpPr>
        <p:spPr bwMode="auto">
          <a:xfrm>
            <a:off x="107950" y="3322638"/>
            <a:ext cx="224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latin typeface="Calibri" panose="020F0502020204030204" pitchFamily="34" charset="0"/>
              </a:rPr>
              <a:t>Normaal</a:t>
            </a:r>
          </a:p>
        </p:txBody>
      </p:sp>
      <p:pic>
        <p:nvPicPr>
          <p:cNvPr id="27665" name="Afbeelding 17">
            <a:extLst>
              <a:ext uri="{FF2B5EF4-FFF2-40B4-BE49-F238E27FC236}">
                <a16:creationId xmlns:a16="http://schemas.microsoft.com/office/drawing/2014/main" id="{C94F6067-F048-4120-B284-28CCACFBC2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6329DA94-B2A8-46B4-AB18-B3D911A1217E}"/>
              </a:ext>
            </a:extLst>
          </p:cNvPr>
          <p:cNvSpPr/>
          <p:nvPr/>
        </p:nvSpPr>
        <p:spPr>
          <a:xfrm>
            <a:off x="3038475" y="4167188"/>
            <a:ext cx="2171700" cy="2127250"/>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28675" name="Rechthoek 6">
            <a:extLst>
              <a:ext uri="{FF2B5EF4-FFF2-40B4-BE49-F238E27FC236}">
                <a16:creationId xmlns:a16="http://schemas.microsoft.com/office/drawing/2014/main" id="{4F8C90BF-374E-4B90-B4D7-004890FAE801}"/>
              </a:ext>
            </a:extLst>
          </p:cNvPr>
          <p:cNvSpPr>
            <a:spLocks noChangeArrowheads="1"/>
          </p:cNvSpPr>
          <p:nvPr/>
        </p:nvSpPr>
        <p:spPr bwMode="auto">
          <a:xfrm>
            <a:off x="5210175" y="4708525"/>
            <a:ext cx="2406650" cy="10382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8" name="Afgeronde rechthoek 7">
            <a:extLst>
              <a:ext uri="{FF2B5EF4-FFF2-40B4-BE49-F238E27FC236}">
                <a16:creationId xmlns:a16="http://schemas.microsoft.com/office/drawing/2014/main" id="{B5F3B09C-276A-4F89-A789-617519CCC84B}"/>
              </a:ext>
            </a:extLst>
          </p:cNvPr>
          <p:cNvSpPr/>
          <p:nvPr/>
        </p:nvSpPr>
        <p:spPr>
          <a:xfrm>
            <a:off x="2433638" y="909638"/>
            <a:ext cx="2800350" cy="2562225"/>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28677" name="Rechthoek 9">
            <a:extLst>
              <a:ext uri="{FF2B5EF4-FFF2-40B4-BE49-F238E27FC236}">
                <a16:creationId xmlns:a16="http://schemas.microsoft.com/office/drawing/2014/main" id="{D1C98389-C1AC-45B1-BC56-3A8EE1491982}"/>
              </a:ext>
            </a:extLst>
          </p:cNvPr>
          <p:cNvSpPr>
            <a:spLocks noChangeArrowheads="1"/>
          </p:cNvSpPr>
          <p:nvPr/>
        </p:nvSpPr>
        <p:spPr bwMode="auto">
          <a:xfrm>
            <a:off x="5257800" y="1958975"/>
            <a:ext cx="2409825" cy="11049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78" name="Ovaal 10">
            <a:extLst>
              <a:ext uri="{FF2B5EF4-FFF2-40B4-BE49-F238E27FC236}">
                <a16:creationId xmlns:a16="http://schemas.microsoft.com/office/drawing/2014/main" id="{97908273-C12E-40E1-B104-F31DCFA240E2}"/>
              </a:ext>
            </a:extLst>
          </p:cNvPr>
          <p:cNvSpPr>
            <a:spLocks noChangeArrowheads="1"/>
          </p:cNvSpPr>
          <p:nvPr/>
        </p:nvSpPr>
        <p:spPr bwMode="auto">
          <a:xfrm>
            <a:off x="6143625" y="52117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79" name="Ovaal 13">
            <a:extLst>
              <a:ext uri="{FF2B5EF4-FFF2-40B4-BE49-F238E27FC236}">
                <a16:creationId xmlns:a16="http://schemas.microsoft.com/office/drawing/2014/main" id="{DB7282F4-A679-48E3-824B-99CDC9A3A108}"/>
              </a:ext>
            </a:extLst>
          </p:cNvPr>
          <p:cNvSpPr>
            <a:spLocks noChangeArrowheads="1"/>
          </p:cNvSpPr>
          <p:nvPr/>
        </p:nvSpPr>
        <p:spPr bwMode="auto">
          <a:xfrm>
            <a:off x="5849938" y="47450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0" name="Ovaal 14">
            <a:extLst>
              <a:ext uri="{FF2B5EF4-FFF2-40B4-BE49-F238E27FC236}">
                <a16:creationId xmlns:a16="http://schemas.microsoft.com/office/drawing/2014/main" id="{9D99B171-E14D-4A79-92EF-59E579F4DB91}"/>
              </a:ext>
            </a:extLst>
          </p:cNvPr>
          <p:cNvSpPr>
            <a:spLocks noChangeArrowheads="1"/>
          </p:cNvSpPr>
          <p:nvPr/>
        </p:nvSpPr>
        <p:spPr bwMode="auto">
          <a:xfrm>
            <a:off x="5453063" y="52117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1" name="Ovaal 15">
            <a:extLst>
              <a:ext uri="{FF2B5EF4-FFF2-40B4-BE49-F238E27FC236}">
                <a16:creationId xmlns:a16="http://schemas.microsoft.com/office/drawing/2014/main" id="{629F8B5D-2C09-4D18-A182-FB3A163446F9}"/>
              </a:ext>
            </a:extLst>
          </p:cNvPr>
          <p:cNvSpPr>
            <a:spLocks noChangeArrowheads="1"/>
          </p:cNvSpPr>
          <p:nvPr/>
        </p:nvSpPr>
        <p:spPr bwMode="auto">
          <a:xfrm>
            <a:off x="3492500" y="55927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2" name="Ovaal 16">
            <a:extLst>
              <a:ext uri="{FF2B5EF4-FFF2-40B4-BE49-F238E27FC236}">
                <a16:creationId xmlns:a16="http://schemas.microsoft.com/office/drawing/2014/main" id="{3A7F2C66-64C1-4380-B01F-6F4C0C3B68AF}"/>
              </a:ext>
            </a:extLst>
          </p:cNvPr>
          <p:cNvSpPr>
            <a:spLocks noChangeArrowheads="1"/>
          </p:cNvSpPr>
          <p:nvPr/>
        </p:nvSpPr>
        <p:spPr bwMode="auto">
          <a:xfrm>
            <a:off x="6845300" y="52133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3" name="Ovaal 17">
            <a:extLst>
              <a:ext uri="{FF2B5EF4-FFF2-40B4-BE49-F238E27FC236}">
                <a16:creationId xmlns:a16="http://schemas.microsoft.com/office/drawing/2014/main" id="{F224BA8E-AEA4-4ECE-8669-9FA6589EE025}"/>
              </a:ext>
            </a:extLst>
          </p:cNvPr>
          <p:cNvSpPr>
            <a:spLocks noChangeArrowheads="1"/>
          </p:cNvSpPr>
          <p:nvPr/>
        </p:nvSpPr>
        <p:spPr bwMode="auto">
          <a:xfrm>
            <a:off x="6492875" y="47450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4" name="Ovaal 18">
            <a:extLst>
              <a:ext uri="{FF2B5EF4-FFF2-40B4-BE49-F238E27FC236}">
                <a16:creationId xmlns:a16="http://schemas.microsoft.com/office/drawing/2014/main" id="{2192148B-178E-4293-AD8F-6822E87F41E3}"/>
              </a:ext>
            </a:extLst>
          </p:cNvPr>
          <p:cNvSpPr>
            <a:spLocks noChangeArrowheads="1"/>
          </p:cNvSpPr>
          <p:nvPr/>
        </p:nvSpPr>
        <p:spPr bwMode="auto">
          <a:xfrm>
            <a:off x="4230688" y="45847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5" name="Ovaal 19">
            <a:extLst>
              <a:ext uri="{FF2B5EF4-FFF2-40B4-BE49-F238E27FC236}">
                <a16:creationId xmlns:a16="http://schemas.microsoft.com/office/drawing/2014/main" id="{7D98F470-9869-4DD7-B3A4-940DD8FB32E8}"/>
              </a:ext>
            </a:extLst>
          </p:cNvPr>
          <p:cNvSpPr>
            <a:spLocks noChangeArrowheads="1"/>
          </p:cNvSpPr>
          <p:nvPr/>
        </p:nvSpPr>
        <p:spPr bwMode="auto">
          <a:xfrm>
            <a:off x="7132638" y="474662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6" name="Ovaal 20">
            <a:extLst>
              <a:ext uri="{FF2B5EF4-FFF2-40B4-BE49-F238E27FC236}">
                <a16:creationId xmlns:a16="http://schemas.microsoft.com/office/drawing/2014/main" id="{3DE70D82-EBD6-40DB-A4F3-03969B649A63}"/>
              </a:ext>
            </a:extLst>
          </p:cNvPr>
          <p:cNvSpPr>
            <a:spLocks noChangeArrowheads="1"/>
          </p:cNvSpPr>
          <p:nvPr/>
        </p:nvSpPr>
        <p:spPr bwMode="auto">
          <a:xfrm>
            <a:off x="3201988" y="46275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7" name="Ovaal 21">
            <a:extLst>
              <a:ext uri="{FF2B5EF4-FFF2-40B4-BE49-F238E27FC236}">
                <a16:creationId xmlns:a16="http://schemas.microsoft.com/office/drawing/2014/main" id="{7797F5D9-FB02-4188-B6D5-07BD9AC588D3}"/>
              </a:ext>
            </a:extLst>
          </p:cNvPr>
          <p:cNvSpPr>
            <a:spLocks noChangeArrowheads="1"/>
          </p:cNvSpPr>
          <p:nvPr/>
        </p:nvSpPr>
        <p:spPr bwMode="auto">
          <a:xfrm>
            <a:off x="4119563" y="54006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8" name="Ovaal 24">
            <a:extLst>
              <a:ext uri="{FF2B5EF4-FFF2-40B4-BE49-F238E27FC236}">
                <a16:creationId xmlns:a16="http://schemas.microsoft.com/office/drawing/2014/main" id="{165DDA0B-B545-4860-BBAF-33F011BC3B23}"/>
              </a:ext>
            </a:extLst>
          </p:cNvPr>
          <p:cNvSpPr>
            <a:spLocks noChangeArrowheads="1"/>
          </p:cNvSpPr>
          <p:nvPr/>
        </p:nvSpPr>
        <p:spPr bwMode="auto">
          <a:xfrm>
            <a:off x="2638425" y="19589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89" name="Ovaal 25">
            <a:extLst>
              <a:ext uri="{FF2B5EF4-FFF2-40B4-BE49-F238E27FC236}">
                <a16:creationId xmlns:a16="http://schemas.microsoft.com/office/drawing/2014/main" id="{A046CE60-F0AC-4949-A550-89E621387C9F}"/>
              </a:ext>
            </a:extLst>
          </p:cNvPr>
          <p:cNvSpPr>
            <a:spLocks noChangeArrowheads="1"/>
          </p:cNvSpPr>
          <p:nvPr/>
        </p:nvSpPr>
        <p:spPr bwMode="auto">
          <a:xfrm>
            <a:off x="2752725" y="126682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0" name="Ovaal 26">
            <a:extLst>
              <a:ext uri="{FF2B5EF4-FFF2-40B4-BE49-F238E27FC236}">
                <a16:creationId xmlns:a16="http://schemas.microsoft.com/office/drawing/2014/main" id="{3AAE6E90-746D-4870-A950-B4EC08CA5FDF}"/>
              </a:ext>
            </a:extLst>
          </p:cNvPr>
          <p:cNvSpPr>
            <a:spLocks noChangeArrowheads="1"/>
          </p:cNvSpPr>
          <p:nvPr/>
        </p:nvSpPr>
        <p:spPr bwMode="auto">
          <a:xfrm>
            <a:off x="3376613" y="17716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1" name="Ovaal 27">
            <a:extLst>
              <a:ext uri="{FF2B5EF4-FFF2-40B4-BE49-F238E27FC236}">
                <a16:creationId xmlns:a16="http://schemas.microsoft.com/office/drawing/2014/main" id="{CD308A8F-0089-4300-B2F2-41640AC3741B}"/>
              </a:ext>
            </a:extLst>
          </p:cNvPr>
          <p:cNvSpPr>
            <a:spLocks noChangeArrowheads="1"/>
          </p:cNvSpPr>
          <p:nvPr/>
        </p:nvSpPr>
        <p:spPr bwMode="auto">
          <a:xfrm>
            <a:off x="2752725" y="25828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2" name="Ovaal 28">
            <a:extLst>
              <a:ext uri="{FF2B5EF4-FFF2-40B4-BE49-F238E27FC236}">
                <a16:creationId xmlns:a16="http://schemas.microsoft.com/office/drawing/2014/main" id="{1851B28F-E280-45E3-B984-FAE9A25BE5CF}"/>
              </a:ext>
            </a:extLst>
          </p:cNvPr>
          <p:cNvSpPr>
            <a:spLocks noChangeArrowheads="1"/>
          </p:cNvSpPr>
          <p:nvPr/>
        </p:nvSpPr>
        <p:spPr bwMode="auto">
          <a:xfrm>
            <a:off x="3367088" y="28686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3" name="Ovaal 29">
            <a:extLst>
              <a:ext uri="{FF2B5EF4-FFF2-40B4-BE49-F238E27FC236}">
                <a16:creationId xmlns:a16="http://schemas.microsoft.com/office/drawing/2014/main" id="{219B6EF9-7537-4DF9-91ED-730CB18DC0A4}"/>
              </a:ext>
            </a:extLst>
          </p:cNvPr>
          <p:cNvSpPr>
            <a:spLocks noChangeArrowheads="1"/>
          </p:cNvSpPr>
          <p:nvPr/>
        </p:nvSpPr>
        <p:spPr bwMode="auto">
          <a:xfrm>
            <a:off x="3600450" y="23066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4" name="Ovaal 30">
            <a:extLst>
              <a:ext uri="{FF2B5EF4-FFF2-40B4-BE49-F238E27FC236}">
                <a16:creationId xmlns:a16="http://schemas.microsoft.com/office/drawing/2014/main" id="{3616C0C7-56EC-467A-87FE-236548C33ACA}"/>
              </a:ext>
            </a:extLst>
          </p:cNvPr>
          <p:cNvSpPr>
            <a:spLocks noChangeArrowheads="1"/>
          </p:cNvSpPr>
          <p:nvPr/>
        </p:nvSpPr>
        <p:spPr bwMode="auto">
          <a:xfrm>
            <a:off x="3683000"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5" name="Ovaal 31">
            <a:extLst>
              <a:ext uri="{FF2B5EF4-FFF2-40B4-BE49-F238E27FC236}">
                <a16:creationId xmlns:a16="http://schemas.microsoft.com/office/drawing/2014/main" id="{C775ED2E-4D75-4243-A706-FF3E81F6AA87}"/>
              </a:ext>
            </a:extLst>
          </p:cNvPr>
          <p:cNvSpPr>
            <a:spLocks noChangeArrowheads="1"/>
          </p:cNvSpPr>
          <p:nvPr/>
        </p:nvSpPr>
        <p:spPr bwMode="auto">
          <a:xfrm>
            <a:off x="4240213" y="25590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6" name="Ovaal 32">
            <a:extLst>
              <a:ext uri="{FF2B5EF4-FFF2-40B4-BE49-F238E27FC236}">
                <a16:creationId xmlns:a16="http://schemas.microsoft.com/office/drawing/2014/main" id="{F2524B88-9DB7-414D-8218-FFB81FE996A6}"/>
              </a:ext>
            </a:extLst>
          </p:cNvPr>
          <p:cNvSpPr>
            <a:spLocks noChangeArrowheads="1"/>
          </p:cNvSpPr>
          <p:nvPr/>
        </p:nvSpPr>
        <p:spPr bwMode="auto">
          <a:xfrm>
            <a:off x="4292600" y="17716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7" name="Ovaal 33">
            <a:extLst>
              <a:ext uri="{FF2B5EF4-FFF2-40B4-BE49-F238E27FC236}">
                <a16:creationId xmlns:a16="http://schemas.microsoft.com/office/drawing/2014/main" id="{7123E58E-5C13-4BC7-8069-39346D29A297}"/>
              </a:ext>
            </a:extLst>
          </p:cNvPr>
          <p:cNvSpPr>
            <a:spLocks noChangeArrowheads="1"/>
          </p:cNvSpPr>
          <p:nvPr/>
        </p:nvSpPr>
        <p:spPr bwMode="auto">
          <a:xfrm>
            <a:off x="4486275"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8" name="Rectangle 33">
            <a:extLst>
              <a:ext uri="{FF2B5EF4-FFF2-40B4-BE49-F238E27FC236}">
                <a16:creationId xmlns:a16="http://schemas.microsoft.com/office/drawing/2014/main" id="{D37334D0-61F6-4595-AF51-681409D0D55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8699" name="Rectangle 34">
            <a:extLst>
              <a:ext uri="{FF2B5EF4-FFF2-40B4-BE49-F238E27FC236}">
                <a16:creationId xmlns:a16="http://schemas.microsoft.com/office/drawing/2014/main" id="{E7E8D0F5-B8DC-4F6C-AD65-4313C0623D30}"/>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28700" name="Tekstvak 14335">
            <a:extLst>
              <a:ext uri="{FF2B5EF4-FFF2-40B4-BE49-F238E27FC236}">
                <a16:creationId xmlns:a16="http://schemas.microsoft.com/office/drawing/2014/main" id="{5F9E367B-2A22-4A23-B90B-06A9228C319B}"/>
              </a:ext>
            </a:extLst>
          </p:cNvPr>
          <p:cNvSpPr txBox="1">
            <a:spLocks noChangeArrowheads="1"/>
          </p:cNvSpPr>
          <p:nvPr/>
        </p:nvSpPr>
        <p:spPr bwMode="auto">
          <a:xfrm>
            <a:off x="107950" y="3322638"/>
            <a:ext cx="224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latin typeface="Calibri" panose="020F0502020204030204" pitchFamily="34" charset="0"/>
              </a:rPr>
              <a:t>Normaal</a:t>
            </a:r>
          </a:p>
        </p:txBody>
      </p:sp>
      <p:cxnSp>
        <p:nvCxnSpPr>
          <p:cNvPr id="3" name="Rechte verbindingslijn 2">
            <a:extLst>
              <a:ext uri="{FF2B5EF4-FFF2-40B4-BE49-F238E27FC236}">
                <a16:creationId xmlns:a16="http://schemas.microsoft.com/office/drawing/2014/main" id="{5AAAA175-DBFB-4EC1-A1B5-C77AD77F5BCE}"/>
              </a:ext>
            </a:extLst>
          </p:cNvPr>
          <p:cNvCxnSpPr/>
          <p:nvPr/>
        </p:nvCxnSpPr>
        <p:spPr>
          <a:xfrm>
            <a:off x="5210175" y="4941888"/>
            <a:ext cx="0" cy="541337"/>
          </a:xfrm>
          <a:prstGeom prst="line">
            <a:avLst/>
          </a:prstGeom>
          <a:ln>
            <a:solidFill>
              <a:schemeClr val="accent1">
                <a:shade val="95000"/>
                <a:satMod val="105000"/>
                <a:alpha val="0"/>
              </a:schemeClr>
            </a:solidFill>
          </a:ln>
        </p:spPr>
        <p:style>
          <a:lnRef idx="1">
            <a:schemeClr val="accent1"/>
          </a:lnRef>
          <a:fillRef idx="0">
            <a:schemeClr val="accent1"/>
          </a:fillRef>
          <a:effectRef idx="0">
            <a:schemeClr val="accent1"/>
          </a:effectRef>
          <a:fontRef idx="minor">
            <a:schemeClr val="tx1"/>
          </a:fontRef>
        </p:style>
      </p:cxnSp>
      <p:sp>
        <p:nvSpPr>
          <p:cNvPr id="4" name="Rechthoek 3">
            <a:extLst>
              <a:ext uri="{FF2B5EF4-FFF2-40B4-BE49-F238E27FC236}">
                <a16:creationId xmlns:a16="http://schemas.microsoft.com/office/drawing/2014/main" id="{6673722D-1471-4562-8FAE-D192C946F830}"/>
              </a:ext>
            </a:extLst>
          </p:cNvPr>
          <p:cNvSpPr/>
          <p:nvPr/>
        </p:nvSpPr>
        <p:spPr>
          <a:xfrm>
            <a:off x="5148263" y="4941888"/>
            <a:ext cx="109537" cy="711200"/>
          </a:xfrm>
          <a:prstGeom prst="rect">
            <a:avLst/>
          </a:prstGeom>
          <a:solidFill>
            <a:schemeClr val="accent3">
              <a:lumMod val="95000"/>
            </a:schemeClr>
          </a:solidFill>
          <a:ln w="0">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solidFill>
                <a:schemeClr val="tx1"/>
              </a:solidFill>
            </a:endParaRPr>
          </a:p>
        </p:txBody>
      </p:sp>
      <p:sp>
        <p:nvSpPr>
          <p:cNvPr id="28703" name="Tekstvak 14335">
            <a:extLst>
              <a:ext uri="{FF2B5EF4-FFF2-40B4-BE49-F238E27FC236}">
                <a16:creationId xmlns:a16="http://schemas.microsoft.com/office/drawing/2014/main" id="{6F1E4989-9A6A-4F8F-BA48-AD6E14FA8D77}"/>
              </a:ext>
            </a:extLst>
          </p:cNvPr>
          <p:cNvSpPr txBox="1">
            <a:spLocks noChangeArrowheads="1"/>
          </p:cNvSpPr>
          <p:nvPr/>
        </p:nvSpPr>
        <p:spPr bwMode="auto">
          <a:xfrm>
            <a:off x="5233988" y="4165600"/>
            <a:ext cx="145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400">
                <a:latin typeface="Trebuchet MS" panose="020B0603020202020204" pitchFamily="34" charset="0"/>
              </a:rPr>
              <a:t>60%</a:t>
            </a:r>
          </a:p>
        </p:txBody>
      </p:sp>
      <p:pic>
        <p:nvPicPr>
          <p:cNvPr id="28704" name="Afbeelding 32">
            <a:extLst>
              <a:ext uri="{FF2B5EF4-FFF2-40B4-BE49-F238E27FC236}">
                <a16:creationId xmlns:a16="http://schemas.microsoft.com/office/drawing/2014/main" id="{932B5048-BEC2-46BB-AC6C-6D08C00A4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1D5CF495-BE44-4832-8005-34376D39583E}"/>
              </a:ext>
            </a:extLst>
          </p:cNvPr>
          <p:cNvSpPr/>
          <p:nvPr/>
        </p:nvSpPr>
        <p:spPr>
          <a:xfrm>
            <a:off x="2200275" y="703263"/>
            <a:ext cx="3313113" cy="2941637"/>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29699" name="Rechthoek 9">
            <a:extLst>
              <a:ext uri="{FF2B5EF4-FFF2-40B4-BE49-F238E27FC236}">
                <a16:creationId xmlns:a16="http://schemas.microsoft.com/office/drawing/2014/main" id="{46B4218D-F37B-4B59-916E-C3CB69DD823F}"/>
              </a:ext>
            </a:extLst>
          </p:cNvPr>
          <p:cNvSpPr>
            <a:spLocks noChangeArrowheads="1"/>
          </p:cNvSpPr>
          <p:nvPr/>
        </p:nvSpPr>
        <p:spPr bwMode="auto">
          <a:xfrm>
            <a:off x="5526088" y="1947863"/>
            <a:ext cx="2266950" cy="111601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0" name="Ovaal 24">
            <a:extLst>
              <a:ext uri="{FF2B5EF4-FFF2-40B4-BE49-F238E27FC236}">
                <a16:creationId xmlns:a16="http://schemas.microsoft.com/office/drawing/2014/main" id="{37376C77-BC70-4BFC-B76C-EBD891B8B19D}"/>
              </a:ext>
            </a:extLst>
          </p:cNvPr>
          <p:cNvSpPr>
            <a:spLocks noChangeArrowheads="1"/>
          </p:cNvSpPr>
          <p:nvPr/>
        </p:nvSpPr>
        <p:spPr bwMode="auto">
          <a:xfrm>
            <a:off x="2638425" y="19589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1" name="Ovaal 25">
            <a:extLst>
              <a:ext uri="{FF2B5EF4-FFF2-40B4-BE49-F238E27FC236}">
                <a16:creationId xmlns:a16="http://schemas.microsoft.com/office/drawing/2014/main" id="{77B66EF7-7EE0-4DF5-9727-B22FA3ACA4AF}"/>
              </a:ext>
            </a:extLst>
          </p:cNvPr>
          <p:cNvSpPr>
            <a:spLocks noChangeArrowheads="1"/>
          </p:cNvSpPr>
          <p:nvPr/>
        </p:nvSpPr>
        <p:spPr bwMode="auto">
          <a:xfrm>
            <a:off x="2638425" y="9080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2" name="Ovaal 26">
            <a:extLst>
              <a:ext uri="{FF2B5EF4-FFF2-40B4-BE49-F238E27FC236}">
                <a16:creationId xmlns:a16="http://schemas.microsoft.com/office/drawing/2014/main" id="{12DD6015-A355-440D-B42D-ED32000E9614}"/>
              </a:ext>
            </a:extLst>
          </p:cNvPr>
          <p:cNvSpPr>
            <a:spLocks noChangeArrowheads="1"/>
          </p:cNvSpPr>
          <p:nvPr/>
        </p:nvSpPr>
        <p:spPr bwMode="auto">
          <a:xfrm>
            <a:off x="3152775" y="15398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3" name="Ovaal 29">
            <a:extLst>
              <a:ext uri="{FF2B5EF4-FFF2-40B4-BE49-F238E27FC236}">
                <a16:creationId xmlns:a16="http://schemas.microsoft.com/office/drawing/2014/main" id="{B9801FB9-87B3-4FDC-BBA2-77299E0989EC}"/>
              </a:ext>
            </a:extLst>
          </p:cNvPr>
          <p:cNvSpPr>
            <a:spLocks noChangeArrowheads="1"/>
          </p:cNvSpPr>
          <p:nvPr/>
        </p:nvSpPr>
        <p:spPr bwMode="auto">
          <a:xfrm>
            <a:off x="3754438" y="21145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4" name="Ovaal 30">
            <a:extLst>
              <a:ext uri="{FF2B5EF4-FFF2-40B4-BE49-F238E27FC236}">
                <a16:creationId xmlns:a16="http://schemas.microsoft.com/office/drawing/2014/main" id="{0E079C7F-90D2-44E0-A646-A4A1F80DF23E}"/>
              </a:ext>
            </a:extLst>
          </p:cNvPr>
          <p:cNvSpPr>
            <a:spLocks noChangeArrowheads="1"/>
          </p:cNvSpPr>
          <p:nvPr/>
        </p:nvSpPr>
        <p:spPr bwMode="auto">
          <a:xfrm>
            <a:off x="3600450" y="10144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5" name="Ovaal 31">
            <a:extLst>
              <a:ext uri="{FF2B5EF4-FFF2-40B4-BE49-F238E27FC236}">
                <a16:creationId xmlns:a16="http://schemas.microsoft.com/office/drawing/2014/main" id="{811123A3-CF1C-41EC-8FC7-9AFCA073E719}"/>
              </a:ext>
            </a:extLst>
          </p:cNvPr>
          <p:cNvSpPr>
            <a:spLocks noChangeArrowheads="1"/>
          </p:cNvSpPr>
          <p:nvPr/>
        </p:nvSpPr>
        <p:spPr bwMode="auto">
          <a:xfrm>
            <a:off x="2900363" y="29194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6" name="Ovaal 32">
            <a:extLst>
              <a:ext uri="{FF2B5EF4-FFF2-40B4-BE49-F238E27FC236}">
                <a16:creationId xmlns:a16="http://schemas.microsoft.com/office/drawing/2014/main" id="{C452EACA-489D-4DAD-93AD-E0AA7D4B8DD7}"/>
              </a:ext>
            </a:extLst>
          </p:cNvPr>
          <p:cNvSpPr>
            <a:spLocks noChangeArrowheads="1"/>
          </p:cNvSpPr>
          <p:nvPr/>
        </p:nvSpPr>
        <p:spPr bwMode="auto">
          <a:xfrm>
            <a:off x="4545013" y="16970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7" name="Ovaal 33">
            <a:extLst>
              <a:ext uri="{FF2B5EF4-FFF2-40B4-BE49-F238E27FC236}">
                <a16:creationId xmlns:a16="http://schemas.microsoft.com/office/drawing/2014/main" id="{00EB5907-2B26-4EF5-B612-D2EA5F2E5987}"/>
              </a:ext>
            </a:extLst>
          </p:cNvPr>
          <p:cNvSpPr>
            <a:spLocks noChangeArrowheads="1"/>
          </p:cNvSpPr>
          <p:nvPr/>
        </p:nvSpPr>
        <p:spPr bwMode="auto">
          <a:xfrm>
            <a:off x="4570413" y="10366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8" name="Rectangle 33">
            <a:extLst>
              <a:ext uri="{FF2B5EF4-FFF2-40B4-BE49-F238E27FC236}">
                <a16:creationId xmlns:a16="http://schemas.microsoft.com/office/drawing/2014/main" id="{9B97E48D-57A0-4E91-B6A3-93BBD029E04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09" name="Rectangle 34">
            <a:extLst>
              <a:ext uri="{FF2B5EF4-FFF2-40B4-BE49-F238E27FC236}">
                <a16:creationId xmlns:a16="http://schemas.microsoft.com/office/drawing/2014/main" id="{891D2DC3-0B8C-454F-ABD6-8E324ED8990C}"/>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29710" name="Ovaal 37">
            <a:extLst>
              <a:ext uri="{FF2B5EF4-FFF2-40B4-BE49-F238E27FC236}">
                <a16:creationId xmlns:a16="http://schemas.microsoft.com/office/drawing/2014/main" id="{98B9796F-A417-40A3-B817-C564B4FF5756}"/>
              </a:ext>
            </a:extLst>
          </p:cNvPr>
          <p:cNvSpPr>
            <a:spLocks noChangeArrowheads="1"/>
          </p:cNvSpPr>
          <p:nvPr/>
        </p:nvSpPr>
        <p:spPr bwMode="auto">
          <a:xfrm>
            <a:off x="4051300" y="30241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11" name="Ovaal 38">
            <a:extLst>
              <a:ext uri="{FF2B5EF4-FFF2-40B4-BE49-F238E27FC236}">
                <a16:creationId xmlns:a16="http://schemas.microsoft.com/office/drawing/2014/main" id="{9AB50B40-E5FD-4C56-BF5F-0E350D4F48DD}"/>
              </a:ext>
            </a:extLst>
          </p:cNvPr>
          <p:cNvSpPr>
            <a:spLocks noChangeArrowheads="1"/>
          </p:cNvSpPr>
          <p:nvPr/>
        </p:nvSpPr>
        <p:spPr bwMode="auto">
          <a:xfrm>
            <a:off x="4921250" y="24145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29712" name="Tekstvak 46">
            <a:extLst>
              <a:ext uri="{FF2B5EF4-FFF2-40B4-BE49-F238E27FC236}">
                <a16:creationId xmlns:a16="http://schemas.microsoft.com/office/drawing/2014/main" id="{F8A2DA0A-7DF1-43C8-9118-CDAD49E64D4E}"/>
              </a:ext>
            </a:extLst>
          </p:cNvPr>
          <p:cNvSpPr txBox="1">
            <a:spLocks noChangeArrowheads="1"/>
          </p:cNvSpPr>
          <p:nvPr/>
        </p:nvSpPr>
        <p:spPr bwMode="auto">
          <a:xfrm>
            <a:off x="107950" y="3624263"/>
            <a:ext cx="224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solidFill>
                  <a:srgbClr val="E51B24"/>
                </a:solidFill>
                <a:latin typeface="Calibri" panose="020F0502020204030204" pitchFamily="34" charset="0"/>
              </a:rPr>
              <a:t>HF-REF</a:t>
            </a:r>
          </a:p>
        </p:txBody>
      </p:sp>
      <p:pic>
        <p:nvPicPr>
          <p:cNvPr id="29713" name="Afbeelding 21">
            <a:extLst>
              <a:ext uri="{FF2B5EF4-FFF2-40B4-BE49-F238E27FC236}">
                <a16:creationId xmlns:a16="http://schemas.microsoft.com/office/drawing/2014/main" id="{FD481B03-0BFA-4732-83A9-F7684D2DA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FCF54B71-FD33-4DEA-A55E-482E66AF2BC9}"/>
              </a:ext>
            </a:extLst>
          </p:cNvPr>
          <p:cNvSpPr/>
          <p:nvPr/>
        </p:nvSpPr>
        <p:spPr>
          <a:xfrm>
            <a:off x="2555875" y="4005263"/>
            <a:ext cx="3100388" cy="273526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30723" name="Rechthoek 6">
            <a:extLst>
              <a:ext uri="{FF2B5EF4-FFF2-40B4-BE49-F238E27FC236}">
                <a16:creationId xmlns:a16="http://schemas.microsoft.com/office/drawing/2014/main" id="{16C31B40-E3EA-49C3-BCE8-6F3734A04802}"/>
              </a:ext>
            </a:extLst>
          </p:cNvPr>
          <p:cNvSpPr>
            <a:spLocks noChangeArrowheads="1"/>
          </p:cNvSpPr>
          <p:nvPr/>
        </p:nvSpPr>
        <p:spPr bwMode="auto">
          <a:xfrm>
            <a:off x="5651500" y="4719638"/>
            <a:ext cx="2263775" cy="9652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8" name="Afgeronde rechthoek 7">
            <a:extLst>
              <a:ext uri="{FF2B5EF4-FFF2-40B4-BE49-F238E27FC236}">
                <a16:creationId xmlns:a16="http://schemas.microsoft.com/office/drawing/2014/main" id="{068EDA97-48C6-466D-A560-E03441F95EAA}"/>
              </a:ext>
            </a:extLst>
          </p:cNvPr>
          <p:cNvSpPr/>
          <p:nvPr/>
        </p:nvSpPr>
        <p:spPr>
          <a:xfrm>
            <a:off x="2200275" y="703263"/>
            <a:ext cx="3313113" cy="2941637"/>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30725" name="Rechthoek 9">
            <a:extLst>
              <a:ext uri="{FF2B5EF4-FFF2-40B4-BE49-F238E27FC236}">
                <a16:creationId xmlns:a16="http://schemas.microsoft.com/office/drawing/2014/main" id="{DE01E3FF-959D-46E3-A274-068A5BB16EC9}"/>
              </a:ext>
            </a:extLst>
          </p:cNvPr>
          <p:cNvSpPr>
            <a:spLocks noChangeArrowheads="1"/>
          </p:cNvSpPr>
          <p:nvPr/>
        </p:nvSpPr>
        <p:spPr bwMode="auto">
          <a:xfrm>
            <a:off x="5526088" y="1947863"/>
            <a:ext cx="2266950" cy="111601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26" name="Ovaal 10">
            <a:extLst>
              <a:ext uri="{FF2B5EF4-FFF2-40B4-BE49-F238E27FC236}">
                <a16:creationId xmlns:a16="http://schemas.microsoft.com/office/drawing/2014/main" id="{F9D79A56-C3C1-49F8-8F9C-044EFE17E702}"/>
              </a:ext>
            </a:extLst>
          </p:cNvPr>
          <p:cNvSpPr>
            <a:spLocks noChangeArrowheads="1"/>
          </p:cNvSpPr>
          <p:nvPr/>
        </p:nvSpPr>
        <p:spPr bwMode="auto">
          <a:xfrm>
            <a:off x="6162675" y="51101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27" name="Ovaal 13">
            <a:extLst>
              <a:ext uri="{FF2B5EF4-FFF2-40B4-BE49-F238E27FC236}">
                <a16:creationId xmlns:a16="http://schemas.microsoft.com/office/drawing/2014/main" id="{9E00D0AB-675A-47B5-823C-EDBA41285420}"/>
              </a:ext>
            </a:extLst>
          </p:cNvPr>
          <p:cNvSpPr>
            <a:spLocks noChangeArrowheads="1"/>
          </p:cNvSpPr>
          <p:nvPr/>
        </p:nvSpPr>
        <p:spPr bwMode="auto">
          <a:xfrm>
            <a:off x="5724525" y="47529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28" name="Ovaal 14">
            <a:extLst>
              <a:ext uri="{FF2B5EF4-FFF2-40B4-BE49-F238E27FC236}">
                <a16:creationId xmlns:a16="http://schemas.microsoft.com/office/drawing/2014/main" id="{B29DCDAB-A3F5-4F7E-993F-C3DB9B2F68CB}"/>
              </a:ext>
            </a:extLst>
          </p:cNvPr>
          <p:cNvSpPr>
            <a:spLocks noChangeArrowheads="1"/>
          </p:cNvSpPr>
          <p:nvPr/>
        </p:nvSpPr>
        <p:spPr bwMode="auto">
          <a:xfrm>
            <a:off x="4852988" y="56467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29" name="Ovaal 16">
            <a:extLst>
              <a:ext uri="{FF2B5EF4-FFF2-40B4-BE49-F238E27FC236}">
                <a16:creationId xmlns:a16="http://schemas.microsoft.com/office/drawing/2014/main" id="{C4349812-BFB7-4DA7-A445-9EF405F0390E}"/>
              </a:ext>
            </a:extLst>
          </p:cNvPr>
          <p:cNvSpPr>
            <a:spLocks noChangeArrowheads="1"/>
          </p:cNvSpPr>
          <p:nvPr/>
        </p:nvSpPr>
        <p:spPr bwMode="auto">
          <a:xfrm>
            <a:off x="6905625" y="51450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0" name="Ovaal 17">
            <a:extLst>
              <a:ext uri="{FF2B5EF4-FFF2-40B4-BE49-F238E27FC236}">
                <a16:creationId xmlns:a16="http://schemas.microsoft.com/office/drawing/2014/main" id="{0E66C270-5660-4767-B5A2-6A4156F30F93}"/>
              </a:ext>
            </a:extLst>
          </p:cNvPr>
          <p:cNvSpPr>
            <a:spLocks noChangeArrowheads="1"/>
          </p:cNvSpPr>
          <p:nvPr/>
        </p:nvSpPr>
        <p:spPr bwMode="auto">
          <a:xfrm>
            <a:off x="6559550" y="47577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1" name="Ovaal 18">
            <a:extLst>
              <a:ext uri="{FF2B5EF4-FFF2-40B4-BE49-F238E27FC236}">
                <a16:creationId xmlns:a16="http://schemas.microsoft.com/office/drawing/2014/main" id="{16B9B168-2B65-4097-A101-F108F1C7C280}"/>
              </a:ext>
            </a:extLst>
          </p:cNvPr>
          <p:cNvSpPr>
            <a:spLocks noChangeArrowheads="1"/>
          </p:cNvSpPr>
          <p:nvPr/>
        </p:nvSpPr>
        <p:spPr bwMode="auto">
          <a:xfrm>
            <a:off x="3008313" y="55102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2" name="Ovaal 21">
            <a:extLst>
              <a:ext uri="{FF2B5EF4-FFF2-40B4-BE49-F238E27FC236}">
                <a16:creationId xmlns:a16="http://schemas.microsoft.com/office/drawing/2014/main" id="{F4812D51-041B-4EFD-A5B1-B455E42CD77F}"/>
              </a:ext>
            </a:extLst>
          </p:cNvPr>
          <p:cNvSpPr>
            <a:spLocks noChangeArrowheads="1"/>
          </p:cNvSpPr>
          <p:nvPr/>
        </p:nvSpPr>
        <p:spPr bwMode="auto">
          <a:xfrm>
            <a:off x="4429125" y="492442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3" name="Ovaal 24">
            <a:extLst>
              <a:ext uri="{FF2B5EF4-FFF2-40B4-BE49-F238E27FC236}">
                <a16:creationId xmlns:a16="http://schemas.microsoft.com/office/drawing/2014/main" id="{05042C40-E6A6-4057-ADDA-0BBEA4B70D69}"/>
              </a:ext>
            </a:extLst>
          </p:cNvPr>
          <p:cNvSpPr>
            <a:spLocks noChangeArrowheads="1"/>
          </p:cNvSpPr>
          <p:nvPr/>
        </p:nvSpPr>
        <p:spPr bwMode="auto">
          <a:xfrm>
            <a:off x="2638425" y="19589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4" name="Ovaal 25">
            <a:extLst>
              <a:ext uri="{FF2B5EF4-FFF2-40B4-BE49-F238E27FC236}">
                <a16:creationId xmlns:a16="http://schemas.microsoft.com/office/drawing/2014/main" id="{1F1293C4-9A13-4CA0-A4D3-64569CF1BB3E}"/>
              </a:ext>
            </a:extLst>
          </p:cNvPr>
          <p:cNvSpPr>
            <a:spLocks noChangeArrowheads="1"/>
          </p:cNvSpPr>
          <p:nvPr/>
        </p:nvSpPr>
        <p:spPr bwMode="auto">
          <a:xfrm>
            <a:off x="2638425" y="9080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5" name="Ovaal 26">
            <a:extLst>
              <a:ext uri="{FF2B5EF4-FFF2-40B4-BE49-F238E27FC236}">
                <a16:creationId xmlns:a16="http://schemas.microsoft.com/office/drawing/2014/main" id="{31AB8356-047A-43DC-B74D-A18E5F712854}"/>
              </a:ext>
            </a:extLst>
          </p:cNvPr>
          <p:cNvSpPr>
            <a:spLocks noChangeArrowheads="1"/>
          </p:cNvSpPr>
          <p:nvPr/>
        </p:nvSpPr>
        <p:spPr bwMode="auto">
          <a:xfrm>
            <a:off x="3152775" y="15398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6" name="Ovaal 27">
            <a:extLst>
              <a:ext uri="{FF2B5EF4-FFF2-40B4-BE49-F238E27FC236}">
                <a16:creationId xmlns:a16="http://schemas.microsoft.com/office/drawing/2014/main" id="{5167B44F-2B5C-4B31-B8A7-D9ADB7E6C528}"/>
              </a:ext>
            </a:extLst>
          </p:cNvPr>
          <p:cNvSpPr>
            <a:spLocks noChangeArrowheads="1"/>
          </p:cNvSpPr>
          <p:nvPr/>
        </p:nvSpPr>
        <p:spPr bwMode="auto">
          <a:xfrm>
            <a:off x="2844800" y="27717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7" name="Ovaal 29">
            <a:extLst>
              <a:ext uri="{FF2B5EF4-FFF2-40B4-BE49-F238E27FC236}">
                <a16:creationId xmlns:a16="http://schemas.microsoft.com/office/drawing/2014/main" id="{1E8237AA-6C2F-4B7A-8AF4-9265A7BA0DF7}"/>
              </a:ext>
            </a:extLst>
          </p:cNvPr>
          <p:cNvSpPr>
            <a:spLocks noChangeArrowheads="1"/>
          </p:cNvSpPr>
          <p:nvPr/>
        </p:nvSpPr>
        <p:spPr bwMode="auto">
          <a:xfrm>
            <a:off x="3638550" y="21209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8" name="Ovaal 30">
            <a:extLst>
              <a:ext uri="{FF2B5EF4-FFF2-40B4-BE49-F238E27FC236}">
                <a16:creationId xmlns:a16="http://schemas.microsoft.com/office/drawing/2014/main" id="{7A9A3DFF-50CE-4929-9C18-AA4FB2295F78}"/>
              </a:ext>
            </a:extLst>
          </p:cNvPr>
          <p:cNvSpPr>
            <a:spLocks noChangeArrowheads="1"/>
          </p:cNvSpPr>
          <p:nvPr/>
        </p:nvSpPr>
        <p:spPr bwMode="auto">
          <a:xfrm>
            <a:off x="3600450" y="10144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39" name="Ovaal 32">
            <a:extLst>
              <a:ext uri="{FF2B5EF4-FFF2-40B4-BE49-F238E27FC236}">
                <a16:creationId xmlns:a16="http://schemas.microsoft.com/office/drawing/2014/main" id="{7DD85F64-D23E-4B97-B117-BAC09CA56E65}"/>
              </a:ext>
            </a:extLst>
          </p:cNvPr>
          <p:cNvSpPr>
            <a:spLocks noChangeArrowheads="1"/>
          </p:cNvSpPr>
          <p:nvPr/>
        </p:nvSpPr>
        <p:spPr bwMode="auto">
          <a:xfrm>
            <a:off x="4545013" y="16970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0" name="Ovaal 33">
            <a:extLst>
              <a:ext uri="{FF2B5EF4-FFF2-40B4-BE49-F238E27FC236}">
                <a16:creationId xmlns:a16="http://schemas.microsoft.com/office/drawing/2014/main" id="{388C96A8-5A04-4611-A47C-CCE20BE35A9E}"/>
              </a:ext>
            </a:extLst>
          </p:cNvPr>
          <p:cNvSpPr>
            <a:spLocks noChangeArrowheads="1"/>
          </p:cNvSpPr>
          <p:nvPr/>
        </p:nvSpPr>
        <p:spPr bwMode="auto">
          <a:xfrm>
            <a:off x="4570413" y="10366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1" name="Rectangle 33">
            <a:extLst>
              <a:ext uri="{FF2B5EF4-FFF2-40B4-BE49-F238E27FC236}">
                <a16:creationId xmlns:a16="http://schemas.microsoft.com/office/drawing/2014/main" id="{1FFE3984-DBE6-4537-84E6-4AE113EE328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2" name="Rectangle 34">
            <a:extLst>
              <a:ext uri="{FF2B5EF4-FFF2-40B4-BE49-F238E27FC236}">
                <a16:creationId xmlns:a16="http://schemas.microsoft.com/office/drawing/2014/main" id="{2A0932B4-2D1B-40EF-8794-B6004865F9F2}"/>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30743" name="Ovaal 37">
            <a:extLst>
              <a:ext uri="{FF2B5EF4-FFF2-40B4-BE49-F238E27FC236}">
                <a16:creationId xmlns:a16="http://schemas.microsoft.com/office/drawing/2014/main" id="{94A26689-B7B2-4C19-BD47-C16F83931FB4}"/>
              </a:ext>
            </a:extLst>
          </p:cNvPr>
          <p:cNvSpPr>
            <a:spLocks noChangeArrowheads="1"/>
          </p:cNvSpPr>
          <p:nvPr/>
        </p:nvSpPr>
        <p:spPr bwMode="auto">
          <a:xfrm>
            <a:off x="4051300" y="30241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4" name="Ovaal 38">
            <a:extLst>
              <a:ext uri="{FF2B5EF4-FFF2-40B4-BE49-F238E27FC236}">
                <a16:creationId xmlns:a16="http://schemas.microsoft.com/office/drawing/2014/main" id="{F2CEEBE5-9971-4596-B6A3-4108212B5EB4}"/>
              </a:ext>
            </a:extLst>
          </p:cNvPr>
          <p:cNvSpPr>
            <a:spLocks noChangeArrowheads="1"/>
          </p:cNvSpPr>
          <p:nvPr/>
        </p:nvSpPr>
        <p:spPr bwMode="auto">
          <a:xfrm>
            <a:off x="4921250" y="24145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5" name="Ovaal 41">
            <a:extLst>
              <a:ext uri="{FF2B5EF4-FFF2-40B4-BE49-F238E27FC236}">
                <a16:creationId xmlns:a16="http://schemas.microsoft.com/office/drawing/2014/main" id="{0FFBCACF-FCF6-4326-8ADB-D827821C1A4E}"/>
              </a:ext>
            </a:extLst>
          </p:cNvPr>
          <p:cNvSpPr>
            <a:spLocks noChangeArrowheads="1"/>
          </p:cNvSpPr>
          <p:nvPr/>
        </p:nvSpPr>
        <p:spPr bwMode="auto">
          <a:xfrm>
            <a:off x="2705100" y="460851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6" name="Ovaal 42">
            <a:extLst>
              <a:ext uri="{FF2B5EF4-FFF2-40B4-BE49-F238E27FC236}">
                <a16:creationId xmlns:a16="http://schemas.microsoft.com/office/drawing/2014/main" id="{DE981CF6-27FA-4454-B6A1-52B8656853CC}"/>
              </a:ext>
            </a:extLst>
          </p:cNvPr>
          <p:cNvSpPr>
            <a:spLocks noChangeArrowheads="1"/>
          </p:cNvSpPr>
          <p:nvPr/>
        </p:nvSpPr>
        <p:spPr bwMode="auto">
          <a:xfrm>
            <a:off x="3595688" y="4640263"/>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7" name="Ovaal 45">
            <a:extLst>
              <a:ext uri="{FF2B5EF4-FFF2-40B4-BE49-F238E27FC236}">
                <a16:creationId xmlns:a16="http://schemas.microsoft.com/office/drawing/2014/main" id="{AB89D004-F978-4660-898E-2129562E1062}"/>
              </a:ext>
            </a:extLst>
          </p:cNvPr>
          <p:cNvSpPr>
            <a:spLocks noChangeArrowheads="1"/>
          </p:cNvSpPr>
          <p:nvPr/>
        </p:nvSpPr>
        <p:spPr bwMode="auto">
          <a:xfrm>
            <a:off x="3905250" y="584993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48" name="Tekstvak 46">
            <a:extLst>
              <a:ext uri="{FF2B5EF4-FFF2-40B4-BE49-F238E27FC236}">
                <a16:creationId xmlns:a16="http://schemas.microsoft.com/office/drawing/2014/main" id="{D55C2B33-7B91-42F7-835D-179340067FE2}"/>
              </a:ext>
            </a:extLst>
          </p:cNvPr>
          <p:cNvSpPr txBox="1">
            <a:spLocks noChangeArrowheads="1"/>
          </p:cNvSpPr>
          <p:nvPr/>
        </p:nvSpPr>
        <p:spPr bwMode="auto">
          <a:xfrm>
            <a:off x="107950" y="3619500"/>
            <a:ext cx="224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solidFill>
                  <a:srgbClr val="E51B24"/>
                </a:solidFill>
                <a:latin typeface="Calibri" panose="020F0502020204030204" pitchFamily="34" charset="0"/>
              </a:rPr>
              <a:t>HF-REF</a:t>
            </a:r>
          </a:p>
        </p:txBody>
      </p:sp>
      <p:sp useBgFill="1">
        <p:nvSpPr>
          <p:cNvPr id="38" name="Rechthoek 37">
            <a:extLst>
              <a:ext uri="{FF2B5EF4-FFF2-40B4-BE49-F238E27FC236}">
                <a16:creationId xmlns:a16="http://schemas.microsoft.com/office/drawing/2014/main" id="{39C5DAC1-84CB-44E8-A17C-BE88B5405851}"/>
              </a:ext>
            </a:extLst>
          </p:cNvPr>
          <p:cNvSpPr/>
          <p:nvPr/>
        </p:nvSpPr>
        <p:spPr>
          <a:xfrm>
            <a:off x="5580063" y="4914900"/>
            <a:ext cx="128587" cy="700088"/>
          </a:xfrm>
          <a:prstGeom prst="rect">
            <a:avLst/>
          </a:prstGeom>
          <a:ln w="0">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0750" name="Tekstvak 14335">
            <a:extLst>
              <a:ext uri="{FF2B5EF4-FFF2-40B4-BE49-F238E27FC236}">
                <a16:creationId xmlns:a16="http://schemas.microsoft.com/office/drawing/2014/main" id="{DC57B36B-A4F3-44A7-AA56-B48E79331DB0}"/>
              </a:ext>
            </a:extLst>
          </p:cNvPr>
          <p:cNvSpPr txBox="1">
            <a:spLocks noChangeArrowheads="1"/>
          </p:cNvSpPr>
          <p:nvPr/>
        </p:nvSpPr>
        <p:spPr bwMode="auto">
          <a:xfrm>
            <a:off x="5899150" y="4137025"/>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400">
                <a:latin typeface="Calibri" panose="020F0502020204030204" pitchFamily="34" charset="0"/>
              </a:rPr>
              <a:t>40%</a:t>
            </a:r>
          </a:p>
        </p:txBody>
      </p:sp>
      <p:pic>
        <p:nvPicPr>
          <p:cNvPr id="30751" name="Afbeelding 39">
            <a:extLst>
              <a:ext uri="{FF2B5EF4-FFF2-40B4-BE49-F238E27FC236}">
                <a16:creationId xmlns:a16="http://schemas.microsoft.com/office/drawing/2014/main" id="{A750C74C-7585-4865-B806-51D5097A1B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FDD87230-A742-44BB-9509-DECB900BF720}"/>
              </a:ext>
            </a:extLst>
          </p:cNvPr>
          <p:cNvSpPr/>
          <p:nvPr/>
        </p:nvSpPr>
        <p:spPr>
          <a:xfrm>
            <a:off x="3105150" y="1125538"/>
            <a:ext cx="2128838" cy="1938337"/>
          </a:xfrm>
          <a:prstGeom prst="round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31747" name="Rechthoek 9">
            <a:extLst>
              <a:ext uri="{FF2B5EF4-FFF2-40B4-BE49-F238E27FC236}">
                <a16:creationId xmlns:a16="http://schemas.microsoft.com/office/drawing/2014/main" id="{64F3438A-6BCB-4C3F-BA5E-F8F8EC93D0F5}"/>
              </a:ext>
            </a:extLst>
          </p:cNvPr>
          <p:cNvSpPr>
            <a:spLocks noChangeArrowheads="1"/>
          </p:cNvSpPr>
          <p:nvPr/>
        </p:nvSpPr>
        <p:spPr bwMode="auto">
          <a:xfrm>
            <a:off x="5257800" y="1676400"/>
            <a:ext cx="2266950" cy="11144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48" name="Ovaal 25">
            <a:extLst>
              <a:ext uri="{FF2B5EF4-FFF2-40B4-BE49-F238E27FC236}">
                <a16:creationId xmlns:a16="http://schemas.microsoft.com/office/drawing/2014/main" id="{DE5D6FDE-3AF5-40D8-B118-E82E39F02A3F}"/>
              </a:ext>
            </a:extLst>
          </p:cNvPr>
          <p:cNvSpPr>
            <a:spLocks noChangeArrowheads="1"/>
          </p:cNvSpPr>
          <p:nvPr/>
        </p:nvSpPr>
        <p:spPr bwMode="auto">
          <a:xfrm>
            <a:off x="3265488" y="18065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49" name="Ovaal 27">
            <a:extLst>
              <a:ext uri="{FF2B5EF4-FFF2-40B4-BE49-F238E27FC236}">
                <a16:creationId xmlns:a16="http://schemas.microsoft.com/office/drawing/2014/main" id="{648DC89C-F5DA-4052-9636-A7732834EA3B}"/>
              </a:ext>
            </a:extLst>
          </p:cNvPr>
          <p:cNvSpPr>
            <a:spLocks noChangeArrowheads="1"/>
          </p:cNvSpPr>
          <p:nvPr/>
        </p:nvSpPr>
        <p:spPr bwMode="auto">
          <a:xfrm>
            <a:off x="3494088" y="24003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0" name="Ovaal 29">
            <a:extLst>
              <a:ext uri="{FF2B5EF4-FFF2-40B4-BE49-F238E27FC236}">
                <a16:creationId xmlns:a16="http://schemas.microsoft.com/office/drawing/2014/main" id="{FD0DD2FA-414E-41B4-BFB5-5AE32B6344D7}"/>
              </a:ext>
            </a:extLst>
          </p:cNvPr>
          <p:cNvSpPr>
            <a:spLocks noChangeArrowheads="1"/>
          </p:cNvSpPr>
          <p:nvPr/>
        </p:nvSpPr>
        <p:spPr bwMode="auto">
          <a:xfrm>
            <a:off x="4065588" y="18034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1" name="Ovaal 30">
            <a:extLst>
              <a:ext uri="{FF2B5EF4-FFF2-40B4-BE49-F238E27FC236}">
                <a16:creationId xmlns:a16="http://schemas.microsoft.com/office/drawing/2014/main" id="{EE17E7B0-A5AB-424B-B9EC-89525D96A7DC}"/>
              </a:ext>
            </a:extLst>
          </p:cNvPr>
          <p:cNvSpPr>
            <a:spLocks noChangeArrowheads="1"/>
          </p:cNvSpPr>
          <p:nvPr/>
        </p:nvSpPr>
        <p:spPr bwMode="auto">
          <a:xfrm>
            <a:off x="3683000"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2" name="Ovaal 33">
            <a:extLst>
              <a:ext uri="{FF2B5EF4-FFF2-40B4-BE49-F238E27FC236}">
                <a16:creationId xmlns:a16="http://schemas.microsoft.com/office/drawing/2014/main" id="{F95DD296-FCA5-4898-8EDE-323105D3D4F8}"/>
              </a:ext>
            </a:extLst>
          </p:cNvPr>
          <p:cNvSpPr>
            <a:spLocks noChangeArrowheads="1"/>
          </p:cNvSpPr>
          <p:nvPr/>
        </p:nvSpPr>
        <p:spPr bwMode="auto">
          <a:xfrm>
            <a:off x="4486275"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3" name="Rectangle 33">
            <a:extLst>
              <a:ext uri="{FF2B5EF4-FFF2-40B4-BE49-F238E27FC236}">
                <a16:creationId xmlns:a16="http://schemas.microsoft.com/office/drawing/2014/main" id="{6C75C0DF-45C1-4834-981F-F07D9087817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4" name="Rectangle 34">
            <a:extLst>
              <a:ext uri="{FF2B5EF4-FFF2-40B4-BE49-F238E27FC236}">
                <a16:creationId xmlns:a16="http://schemas.microsoft.com/office/drawing/2014/main" id="{37E9AA50-A904-40A5-B11D-BDFB20432260}"/>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31755" name="Ovaal 36">
            <a:extLst>
              <a:ext uri="{FF2B5EF4-FFF2-40B4-BE49-F238E27FC236}">
                <a16:creationId xmlns:a16="http://schemas.microsoft.com/office/drawing/2014/main" id="{0008EB27-4DB7-4133-87D4-A3C39EAF3B97}"/>
              </a:ext>
            </a:extLst>
          </p:cNvPr>
          <p:cNvSpPr>
            <a:spLocks noChangeArrowheads="1"/>
          </p:cNvSpPr>
          <p:nvPr/>
        </p:nvSpPr>
        <p:spPr bwMode="auto">
          <a:xfrm>
            <a:off x="4646613" y="17780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1756" name="Tekstvak 42">
            <a:extLst>
              <a:ext uri="{FF2B5EF4-FFF2-40B4-BE49-F238E27FC236}">
                <a16:creationId xmlns:a16="http://schemas.microsoft.com/office/drawing/2014/main" id="{EC930B41-EF72-4029-9013-DB69731F9A25}"/>
              </a:ext>
            </a:extLst>
          </p:cNvPr>
          <p:cNvSpPr txBox="1">
            <a:spLocks noChangeArrowheads="1"/>
          </p:cNvSpPr>
          <p:nvPr/>
        </p:nvSpPr>
        <p:spPr bwMode="auto">
          <a:xfrm>
            <a:off x="835025" y="3389313"/>
            <a:ext cx="224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solidFill>
                  <a:srgbClr val="E51B24"/>
                </a:solidFill>
                <a:latin typeface="Trebuchet MS" panose="020B0603020202020204" pitchFamily="34" charset="0"/>
              </a:rPr>
              <a:t>HF-PEF</a:t>
            </a:r>
          </a:p>
        </p:txBody>
      </p:sp>
      <p:pic>
        <p:nvPicPr>
          <p:cNvPr id="31757" name="Afbeelding 13">
            <a:extLst>
              <a:ext uri="{FF2B5EF4-FFF2-40B4-BE49-F238E27FC236}">
                <a16:creationId xmlns:a16="http://schemas.microsoft.com/office/drawing/2014/main" id="{813AEF9D-1770-4A4E-9A6D-C70E2B44C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Ovaal 29">
            <a:extLst>
              <a:ext uri="{FF2B5EF4-FFF2-40B4-BE49-F238E27FC236}">
                <a16:creationId xmlns:a16="http://schemas.microsoft.com/office/drawing/2014/main" id="{4630AA9C-1A56-42E2-BF1F-8D0704E92E7D}"/>
              </a:ext>
            </a:extLst>
          </p:cNvPr>
          <p:cNvSpPr>
            <a:spLocks noChangeArrowheads="1"/>
          </p:cNvSpPr>
          <p:nvPr/>
        </p:nvSpPr>
        <p:spPr bwMode="auto">
          <a:xfrm>
            <a:off x="4348163" y="24447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726B2CF6-510C-4FAA-8362-0EBA1252EC6D}"/>
              </a:ext>
            </a:extLst>
          </p:cNvPr>
          <p:cNvSpPr/>
          <p:nvPr/>
        </p:nvSpPr>
        <p:spPr>
          <a:xfrm>
            <a:off x="3265488" y="3789363"/>
            <a:ext cx="1968500" cy="1655762"/>
          </a:xfrm>
          <a:prstGeom prst="round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32771" name="Rechthoek 6">
            <a:extLst>
              <a:ext uri="{FF2B5EF4-FFF2-40B4-BE49-F238E27FC236}">
                <a16:creationId xmlns:a16="http://schemas.microsoft.com/office/drawing/2014/main" id="{3C7F4D4C-A66E-4017-B6DA-E3828F939066}"/>
              </a:ext>
            </a:extLst>
          </p:cNvPr>
          <p:cNvSpPr>
            <a:spLocks noChangeArrowheads="1"/>
          </p:cNvSpPr>
          <p:nvPr/>
        </p:nvSpPr>
        <p:spPr bwMode="auto">
          <a:xfrm>
            <a:off x="5226050" y="4159250"/>
            <a:ext cx="2249488" cy="98107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8" name="Afgeronde rechthoek 7">
            <a:extLst>
              <a:ext uri="{FF2B5EF4-FFF2-40B4-BE49-F238E27FC236}">
                <a16:creationId xmlns:a16="http://schemas.microsoft.com/office/drawing/2014/main" id="{0E5F929A-5089-4131-978B-E20395468599}"/>
              </a:ext>
            </a:extLst>
          </p:cNvPr>
          <p:cNvSpPr/>
          <p:nvPr/>
        </p:nvSpPr>
        <p:spPr>
          <a:xfrm>
            <a:off x="3140075" y="1125538"/>
            <a:ext cx="2128838" cy="1936750"/>
          </a:xfrm>
          <a:prstGeom prst="round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32773" name="Rechthoek 9">
            <a:extLst>
              <a:ext uri="{FF2B5EF4-FFF2-40B4-BE49-F238E27FC236}">
                <a16:creationId xmlns:a16="http://schemas.microsoft.com/office/drawing/2014/main" id="{E31E35A5-4D11-4272-A3A9-6907F242405E}"/>
              </a:ext>
            </a:extLst>
          </p:cNvPr>
          <p:cNvSpPr>
            <a:spLocks noChangeArrowheads="1"/>
          </p:cNvSpPr>
          <p:nvPr/>
        </p:nvSpPr>
        <p:spPr bwMode="auto">
          <a:xfrm>
            <a:off x="5257800" y="1676400"/>
            <a:ext cx="2266950" cy="11144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4" name="Ovaal 13">
            <a:extLst>
              <a:ext uri="{FF2B5EF4-FFF2-40B4-BE49-F238E27FC236}">
                <a16:creationId xmlns:a16="http://schemas.microsoft.com/office/drawing/2014/main" id="{37ACDBB9-3CB7-4A4D-B0E3-824A17674945}"/>
              </a:ext>
            </a:extLst>
          </p:cNvPr>
          <p:cNvSpPr>
            <a:spLocks noChangeArrowheads="1"/>
          </p:cNvSpPr>
          <p:nvPr/>
        </p:nvSpPr>
        <p:spPr bwMode="auto">
          <a:xfrm>
            <a:off x="6091238" y="42195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5" name="Ovaal 15">
            <a:extLst>
              <a:ext uri="{FF2B5EF4-FFF2-40B4-BE49-F238E27FC236}">
                <a16:creationId xmlns:a16="http://schemas.microsoft.com/office/drawing/2014/main" id="{3128023F-B4A7-435C-AAFE-8990161D578F}"/>
              </a:ext>
            </a:extLst>
          </p:cNvPr>
          <p:cNvSpPr>
            <a:spLocks noChangeArrowheads="1"/>
          </p:cNvSpPr>
          <p:nvPr/>
        </p:nvSpPr>
        <p:spPr bwMode="auto">
          <a:xfrm>
            <a:off x="5670550" y="46132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6" name="Ovaal 16">
            <a:extLst>
              <a:ext uri="{FF2B5EF4-FFF2-40B4-BE49-F238E27FC236}">
                <a16:creationId xmlns:a16="http://schemas.microsoft.com/office/drawing/2014/main" id="{4AA83AFC-055F-4222-9E53-C25CB11009F1}"/>
              </a:ext>
            </a:extLst>
          </p:cNvPr>
          <p:cNvSpPr>
            <a:spLocks noChangeArrowheads="1"/>
          </p:cNvSpPr>
          <p:nvPr/>
        </p:nvSpPr>
        <p:spPr bwMode="auto">
          <a:xfrm>
            <a:off x="6538913" y="45974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7" name="Ovaal 18">
            <a:extLst>
              <a:ext uri="{FF2B5EF4-FFF2-40B4-BE49-F238E27FC236}">
                <a16:creationId xmlns:a16="http://schemas.microsoft.com/office/drawing/2014/main" id="{4FB4F328-C23D-479E-AD03-DBC2B5BBAF48}"/>
              </a:ext>
            </a:extLst>
          </p:cNvPr>
          <p:cNvSpPr>
            <a:spLocks noChangeArrowheads="1"/>
          </p:cNvSpPr>
          <p:nvPr/>
        </p:nvSpPr>
        <p:spPr bwMode="auto">
          <a:xfrm>
            <a:off x="5364163" y="42037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8" name="Ovaal 20">
            <a:extLst>
              <a:ext uri="{FF2B5EF4-FFF2-40B4-BE49-F238E27FC236}">
                <a16:creationId xmlns:a16="http://schemas.microsoft.com/office/drawing/2014/main" id="{7FED8E90-1E9B-437C-A6FC-B2B7FBECCF57}"/>
              </a:ext>
            </a:extLst>
          </p:cNvPr>
          <p:cNvSpPr>
            <a:spLocks noChangeArrowheads="1"/>
          </p:cNvSpPr>
          <p:nvPr/>
        </p:nvSpPr>
        <p:spPr bwMode="auto">
          <a:xfrm>
            <a:off x="3494088" y="42672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79" name="Ovaal 21">
            <a:extLst>
              <a:ext uri="{FF2B5EF4-FFF2-40B4-BE49-F238E27FC236}">
                <a16:creationId xmlns:a16="http://schemas.microsoft.com/office/drawing/2014/main" id="{78803430-BBD0-4AE3-88BE-855E27E9DA68}"/>
              </a:ext>
            </a:extLst>
          </p:cNvPr>
          <p:cNvSpPr>
            <a:spLocks noChangeArrowheads="1"/>
          </p:cNvSpPr>
          <p:nvPr/>
        </p:nvSpPr>
        <p:spPr bwMode="auto">
          <a:xfrm>
            <a:off x="4205288" y="48387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0" name="Ovaal 25">
            <a:extLst>
              <a:ext uri="{FF2B5EF4-FFF2-40B4-BE49-F238E27FC236}">
                <a16:creationId xmlns:a16="http://schemas.microsoft.com/office/drawing/2014/main" id="{24229A87-640F-4820-844B-A9DEA6053CB9}"/>
              </a:ext>
            </a:extLst>
          </p:cNvPr>
          <p:cNvSpPr>
            <a:spLocks noChangeArrowheads="1"/>
          </p:cNvSpPr>
          <p:nvPr/>
        </p:nvSpPr>
        <p:spPr bwMode="auto">
          <a:xfrm>
            <a:off x="3265488" y="18065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1" name="Ovaal 27">
            <a:extLst>
              <a:ext uri="{FF2B5EF4-FFF2-40B4-BE49-F238E27FC236}">
                <a16:creationId xmlns:a16="http://schemas.microsoft.com/office/drawing/2014/main" id="{7F4DCF0D-D59F-419A-90F7-602A6320C344}"/>
              </a:ext>
            </a:extLst>
          </p:cNvPr>
          <p:cNvSpPr>
            <a:spLocks noChangeArrowheads="1"/>
          </p:cNvSpPr>
          <p:nvPr/>
        </p:nvSpPr>
        <p:spPr bwMode="auto">
          <a:xfrm>
            <a:off x="3494088" y="24003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2" name="Ovaal 29">
            <a:extLst>
              <a:ext uri="{FF2B5EF4-FFF2-40B4-BE49-F238E27FC236}">
                <a16:creationId xmlns:a16="http://schemas.microsoft.com/office/drawing/2014/main" id="{2D7E1B78-1640-45C4-ABC4-8489DE42F102}"/>
              </a:ext>
            </a:extLst>
          </p:cNvPr>
          <p:cNvSpPr>
            <a:spLocks noChangeArrowheads="1"/>
          </p:cNvSpPr>
          <p:nvPr/>
        </p:nvSpPr>
        <p:spPr bwMode="auto">
          <a:xfrm>
            <a:off x="4065588" y="18034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3" name="Ovaal 30">
            <a:extLst>
              <a:ext uri="{FF2B5EF4-FFF2-40B4-BE49-F238E27FC236}">
                <a16:creationId xmlns:a16="http://schemas.microsoft.com/office/drawing/2014/main" id="{D2D96A5D-6072-45A0-BE39-199174EEF870}"/>
              </a:ext>
            </a:extLst>
          </p:cNvPr>
          <p:cNvSpPr>
            <a:spLocks noChangeArrowheads="1"/>
          </p:cNvSpPr>
          <p:nvPr/>
        </p:nvSpPr>
        <p:spPr bwMode="auto">
          <a:xfrm>
            <a:off x="3683000"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4" name="Ovaal 33">
            <a:extLst>
              <a:ext uri="{FF2B5EF4-FFF2-40B4-BE49-F238E27FC236}">
                <a16:creationId xmlns:a16="http://schemas.microsoft.com/office/drawing/2014/main" id="{990BA96E-30BE-43DF-827F-F114E57E65F7}"/>
              </a:ext>
            </a:extLst>
          </p:cNvPr>
          <p:cNvSpPr>
            <a:spLocks noChangeArrowheads="1"/>
          </p:cNvSpPr>
          <p:nvPr/>
        </p:nvSpPr>
        <p:spPr bwMode="auto">
          <a:xfrm>
            <a:off x="4486275" y="1235075"/>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5" name="Rectangle 33">
            <a:extLst>
              <a:ext uri="{FF2B5EF4-FFF2-40B4-BE49-F238E27FC236}">
                <a16:creationId xmlns:a16="http://schemas.microsoft.com/office/drawing/2014/main" id="{AED18E7A-6954-4E69-9C32-E217F965662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6" name="Rectangle 34">
            <a:extLst>
              <a:ext uri="{FF2B5EF4-FFF2-40B4-BE49-F238E27FC236}">
                <a16:creationId xmlns:a16="http://schemas.microsoft.com/office/drawing/2014/main" id="{2C9CA633-E1FB-4B53-A57E-10485D64B215}"/>
              </a:ext>
            </a:extLst>
          </p:cNvPr>
          <p:cNvSpPr>
            <a:spLocks noChangeArrowheads="1"/>
          </p:cNvSpPr>
          <p:nvPr/>
        </p:nvSpPr>
        <p:spPr bwMode="auto">
          <a:xfrm>
            <a:off x="314325" y="24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1800"/>
          </a:p>
        </p:txBody>
      </p:sp>
      <p:sp>
        <p:nvSpPr>
          <p:cNvPr id="32787" name="Ovaal 36">
            <a:extLst>
              <a:ext uri="{FF2B5EF4-FFF2-40B4-BE49-F238E27FC236}">
                <a16:creationId xmlns:a16="http://schemas.microsoft.com/office/drawing/2014/main" id="{C0A79DB8-1DC0-432F-9C4E-83C94C568BCF}"/>
              </a:ext>
            </a:extLst>
          </p:cNvPr>
          <p:cNvSpPr>
            <a:spLocks noChangeArrowheads="1"/>
          </p:cNvSpPr>
          <p:nvPr/>
        </p:nvSpPr>
        <p:spPr bwMode="auto">
          <a:xfrm>
            <a:off x="4646613" y="177800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88" name="Tekstvak 42">
            <a:extLst>
              <a:ext uri="{FF2B5EF4-FFF2-40B4-BE49-F238E27FC236}">
                <a16:creationId xmlns:a16="http://schemas.microsoft.com/office/drawing/2014/main" id="{4A4A6A5F-C5B3-4759-9D71-7AA9A600D7E4}"/>
              </a:ext>
            </a:extLst>
          </p:cNvPr>
          <p:cNvSpPr txBox="1">
            <a:spLocks noChangeArrowheads="1"/>
          </p:cNvSpPr>
          <p:nvPr/>
        </p:nvSpPr>
        <p:spPr bwMode="auto">
          <a:xfrm>
            <a:off x="835025" y="3389313"/>
            <a:ext cx="224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a:solidFill>
                  <a:srgbClr val="E51B24"/>
                </a:solidFill>
                <a:latin typeface="Calibri" panose="020F0502020204030204" pitchFamily="34" charset="0"/>
              </a:rPr>
              <a:t>HF-PEF</a:t>
            </a:r>
          </a:p>
        </p:txBody>
      </p:sp>
      <p:sp useBgFill="1">
        <p:nvSpPr>
          <p:cNvPr id="22" name="Rechthoek 21">
            <a:extLst>
              <a:ext uri="{FF2B5EF4-FFF2-40B4-BE49-F238E27FC236}">
                <a16:creationId xmlns:a16="http://schemas.microsoft.com/office/drawing/2014/main" id="{FD739247-3F41-4146-A591-D1CEAF847C7B}"/>
              </a:ext>
            </a:extLst>
          </p:cNvPr>
          <p:cNvSpPr/>
          <p:nvPr/>
        </p:nvSpPr>
        <p:spPr>
          <a:xfrm>
            <a:off x="5145088" y="4295775"/>
            <a:ext cx="161925" cy="717550"/>
          </a:xfrm>
          <a:prstGeom prst="rect">
            <a:avLst/>
          </a:prstGeom>
          <a:ln w="0">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2790" name="Tekstvak 14335">
            <a:extLst>
              <a:ext uri="{FF2B5EF4-FFF2-40B4-BE49-F238E27FC236}">
                <a16:creationId xmlns:a16="http://schemas.microsoft.com/office/drawing/2014/main" id="{4AB781A7-FCDA-4925-BF2A-731FC3188C20}"/>
              </a:ext>
            </a:extLst>
          </p:cNvPr>
          <p:cNvSpPr txBox="1">
            <a:spLocks noChangeArrowheads="1"/>
          </p:cNvSpPr>
          <p:nvPr/>
        </p:nvSpPr>
        <p:spPr bwMode="auto">
          <a:xfrm>
            <a:off x="5532438" y="3619500"/>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400" dirty="0">
                <a:latin typeface="Trebuchet MS" panose="020B0603020202020204" pitchFamily="34" charset="0"/>
              </a:rPr>
              <a:t>60%</a:t>
            </a:r>
          </a:p>
        </p:txBody>
      </p:sp>
      <p:sp>
        <p:nvSpPr>
          <p:cNvPr id="32791" name="Ovaal 29">
            <a:extLst>
              <a:ext uri="{FF2B5EF4-FFF2-40B4-BE49-F238E27FC236}">
                <a16:creationId xmlns:a16="http://schemas.microsoft.com/office/drawing/2014/main" id="{D1948C35-0DB9-46A1-A123-4070F0F9A477}"/>
              </a:ext>
            </a:extLst>
          </p:cNvPr>
          <p:cNvSpPr>
            <a:spLocks noChangeArrowheads="1"/>
          </p:cNvSpPr>
          <p:nvPr/>
        </p:nvSpPr>
        <p:spPr bwMode="auto">
          <a:xfrm>
            <a:off x="4348163" y="2444750"/>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2792" name="Ovaal 29">
            <a:extLst>
              <a:ext uri="{FF2B5EF4-FFF2-40B4-BE49-F238E27FC236}">
                <a16:creationId xmlns:a16="http://schemas.microsoft.com/office/drawing/2014/main" id="{3249E979-FFBB-40DD-AEA4-B4D57707AFB6}"/>
              </a:ext>
            </a:extLst>
          </p:cNvPr>
          <p:cNvSpPr>
            <a:spLocks noChangeArrowheads="1"/>
          </p:cNvSpPr>
          <p:nvPr/>
        </p:nvSpPr>
        <p:spPr bwMode="auto">
          <a:xfrm>
            <a:off x="4371975" y="3951288"/>
            <a:ext cx="447675" cy="504825"/>
          </a:xfrm>
          <a:prstGeom prst="ellipse">
            <a:avLst/>
          </a:prstGeom>
          <a:solidFill>
            <a:srgbClr val="FF0000"/>
          </a:solidFill>
          <a:ln w="25400" algn="ctr">
            <a:solidFill>
              <a:srgbClr val="385D8A"/>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pic>
        <p:nvPicPr>
          <p:cNvPr id="32793" name="Afbeelding 25">
            <a:extLst>
              <a:ext uri="{FF2B5EF4-FFF2-40B4-BE49-F238E27FC236}">
                <a16:creationId xmlns:a16="http://schemas.microsoft.com/office/drawing/2014/main" id="{8044D108-97DA-4CAC-A034-BEAA931DD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A3B58E-5BC3-41CE-A744-51EB94FB9015}"/>
              </a:ext>
            </a:extLst>
          </p:cNvPr>
          <p:cNvSpPr>
            <a:spLocks noGrp="1" noChangeArrowheads="1"/>
          </p:cNvSpPr>
          <p:nvPr>
            <p:ph type="ctrTitle"/>
          </p:nvPr>
        </p:nvSpPr>
        <p:spPr>
          <a:xfrm>
            <a:off x="1403350" y="188913"/>
            <a:ext cx="5832475" cy="1254125"/>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Indeling hartfalen</a:t>
            </a:r>
          </a:p>
        </p:txBody>
      </p:sp>
      <p:pic>
        <p:nvPicPr>
          <p:cNvPr id="33795" name="Picture 5">
            <a:extLst>
              <a:ext uri="{FF2B5EF4-FFF2-40B4-BE49-F238E27FC236}">
                <a16:creationId xmlns:a16="http://schemas.microsoft.com/office/drawing/2014/main" id="{DC71AF28-D8DE-4D44-9F40-A62CCC374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7">
            <a:extLst>
              <a:ext uri="{FF2B5EF4-FFF2-40B4-BE49-F238E27FC236}">
                <a16:creationId xmlns:a16="http://schemas.microsoft.com/office/drawing/2014/main" id="{E0A8F663-7F76-489B-AFCE-135477099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hthoek 1">
            <a:extLst>
              <a:ext uri="{FF2B5EF4-FFF2-40B4-BE49-F238E27FC236}">
                <a16:creationId xmlns:a16="http://schemas.microsoft.com/office/drawing/2014/main" id="{29734633-BBEA-4BF7-9C3B-2B1C18AD4836}"/>
              </a:ext>
            </a:extLst>
          </p:cNvPr>
          <p:cNvSpPr>
            <a:spLocks noChangeArrowheads="1"/>
          </p:cNvSpPr>
          <p:nvPr/>
        </p:nvSpPr>
        <p:spPr bwMode="auto">
          <a:xfrm>
            <a:off x="827088" y="1484313"/>
            <a:ext cx="7848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400" dirty="0">
                <a:latin typeface="Calibri" panose="020F0502020204030204" pitchFamily="34" charset="0"/>
                <a:cs typeface="Tunga" panose="020B0502040204020203" pitchFamily="34" charset="0"/>
              </a:rPr>
              <a:t>HF-REF:</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-de hartspier trekt niet krachtig genoeg samen</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-het hart pompt per hartslag veel minder bloed </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 rond dan normaal</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 EF &lt;40%</a:t>
            </a:r>
            <a:br>
              <a:rPr lang="nl-NL" altLang="nl-NL" sz="2400" dirty="0">
                <a:latin typeface="Calibri" panose="020F0502020204030204" pitchFamily="34" charset="0"/>
                <a:cs typeface="Tunga" panose="020B0502040204020203" pitchFamily="34" charset="0"/>
              </a:rPr>
            </a:br>
            <a:endParaRPr lang="nl-NL" altLang="nl-NL" sz="2400" dirty="0">
              <a:latin typeface="Calibri" panose="020F0502020204030204" pitchFamily="34" charset="0"/>
              <a:cs typeface="Tunga" panose="020B0502040204020203" pitchFamily="34" charset="0"/>
            </a:endParaRPr>
          </a:p>
          <a:p>
            <a:pPr eaLnBrk="1" hangingPunct="1">
              <a:spcBef>
                <a:spcPct val="0"/>
              </a:spcBef>
              <a:buSzPct val="60000"/>
              <a:buFont typeface="Webdings" panose="05030102010509060703" pitchFamily="18" charset="2"/>
              <a:buChar char="Y"/>
            </a:pPr>
            <a:r>
              <a:rPr lang="nl-NL" altLang="nl-NL" sz="2400" dirty="0">
                <a:latin typeface="Calibri" panose="020F0502020204030204" pitchFamily="34" charset="0"/>
                <a:cs typeface="Tunga" panose="020B0502040204020203" pitchFamily="34" charset="0"/>
              </a:rPr>
              <a:t>HF-PEF: </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-de hartspier ontspant zich niet goed genoeg </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 en het hart vult zich minder goed met bloed </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-er is minder bloed beschikbaar om rond te pompen</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 EF &gt;50%</a:t>
            </a:r>
          </a:p>
          <a:p>
            <a:pPr eaLnBrk="1" hangingPunct="1">
              <a:spcBef>
                <a:spcPct val="0"/>
              </a:spcBef>
              <a:buSzPct val="60000"/>
              <a:buFont typeface="Webdings" panose="05030102010509060703" pitchFamily="18" charset="2"/>
              <a:buChar char="Y"/>
            </a:pPr>
            <a:endParaRPr lang="nl-NL" altLang="nl-NL" sz="2400" dirty="0">
              <a:latin typeface="Calibri" panose="020F0502020204030204" pitchFamily="34" charset="0"/>
              <a:cs typeface="Tunga" panose="020B0502040204020203" pitchFamily="34" charset="0"/>
            </a:endParaRPr>
          </a:p>
          <a:p>
            <a:pPr eaLnBrk="1" hangingPunct="1">
              <a:spcBef>
                <a:spcPct val="0"/>
              </a:spcBef>
              <a:buSzPct val="60000"/>
              <a:buFont typeface="Webdings" panose="05030102010509060703" pitchFamily="18" charset="2"/>
              <a:buChar char="Y"/>
            </a:pPr>
            <a:r>
              <a:rPr lang="nl-NL" altLang="nl-NL" sz="2400" dirty="0" err="1">
                <a:latin typeface="Calibri" panose="020F0502020204030204" pitchFamily="34" charset="0"/>
                <a:cs typeface="Tunga" panose="020B0502040204020203" pitchFamily="34" charset="0"/>
              </a:rPr>
              <a:t>Mildly</a:t>
            </a:r>
            <a:r>
              <a:rPr lang="nl-NL" altLang="nl-NL" sz="2400" dirty="0">
                <a:latin typeface="Calibri" panose="020F0502020204030204" pitchFamily="34" charset="0"/>
                <a:cs typeface="Tunga" panose="020B0502040204020203" pitchFamily="34" charset="0"/>
              </a:rPr>
              <a:t> </a:t>
            </a:r>
            <a:r>
              <a:rPr lang="nl-NL" altLang="nl-NL" sz="2400" dirty="0" err="1">
                <a:latin typeface="Calibri" panose="020F0502020204030204" pitchFamily="34" charset="0"/>
                <a:cs typeface="Tunga" panose="020B0502040204020203" pitchFamily="34" charset="0"/>
              </a:rPr>
              <a:t>reduced</a:t>
            </a:r>
            <a:r>
              <a:rPr lang="nl-NL" altLang="nl-NL" sz="2400" dirty="0">
                <a:latin typeface="Calibri" panose="020F0502020204030204" pitchFamily="34" charset="0"/>
                <a:cs typeface="Tunga" panose="020B0502040204020203" pitchFamily="34" charset="0"/>
              </a:rPr>
              <a:t> </a:t>
            </a:r>
            <a:r>
              <a:rPr lang="nl-NL" altLang="nl-NL" sz="2400" dirty="0" err="1">
                <a:latin typeface="Calibri" panose="020F0502020204030204" pitchFamily="34" charset="0"/>
                <a:cs typeface="Tunga" panose="020B0502040204020203" pitchFamily="34" charset="0"/>
              </a:rPr>
              <a:t>ejection</a:t>
            </a:r>
            <a:r>
              <a:rPr lang="nl-NL" altLang="nl-NL" sz="2400" dirty="0">
                <a:latin typeface="Calibri" panose="020F0502020204030204" pitchFamily="34" charset="0"/>
                <a:cs typeface="Tunga" panose="020B0502040204020203" pitchFamily="34" charset="0"/>
              </a:rPr>
              <a:t> </a:t>
            </a:r>
            <a:r>
              <a:rPr lang="nl-NL" altLang="nl-NL" sz="2400" dirty="0" err="1">
                <a:latin typeface="Calibri" panose="020F0502020204030204" pitchFamily="34" charset="0"/>
                <a:cs typeface="Tunga" panose="020B0502040204020203" pitchFamily="34" charset="0"/>
              </a:rPr>
              <a:t>fraction</a:t>
            </a:r>
            <a:r>
              <a:rPr lang="nl-NL" altLang="nl-NL" sz="2400" dirty="0">
                <a:latin typeface="Calibri" panose="020F0502020204030204" pitchFamily="34" charset="0"/>
                <a:cs typeface="Tunga" panose="020B0502040204020203" pitchFamily="34" charset="0"/>
              </a:rPr>
              <a:t> hartfalen (HF-</a:t>
            </a:r>
            <a:r>
              <a:rPr lang="nl-NL" altLang="nl-NL" sz="2400" dirty="0" err="1">
                <a:latin typeface="Calibri" panose="020F0502020204030204" pitchFamily="34" charset="0"/>
                <a:cs typeface="Tunga" panose="020B0502040204020203" pitchFamily="34" charset="0"/>
              </a:rPr>
              <a:t>mREF</a:t>
            </a:r>
            <a:r>
              <a:rPr lang="nl-NL" altLang="nl-NL" sz="2400" dirty="0">
                <a:latin typeface="Calibri" panose="020F0502020204030204" pitchFamily="34" charset="0"/>
                <a:cs typeface="Tunga" panose="020B0502040204020203" pitchFamily="34" charset="0"/>
              </a:rPr>
              <a:t>)</a:t>
            </a:r>
            <a:br>
              <a:rPr lang="nl-NL" altLang="nl-NL" sz="2400" dirty="0">
                <a:latin typeface="Calibri" panose="020F0502020204030204" pitchFamily="34" charset="0"/>
                <a:cs typeface="Tunga" panose="020B0502040204020203" pitchFamily="34" charset="0"/>
              </a:rPr>
            </a:br>
            <a:r>
              <a:rPr lang="nl-NL" altLang="nl-NL" sz="2400" dirty="0">
                <a:latin typeface="Calibri" panose="020F0502020204030204" pitchFamily="34" charset="0"/>
                <a:cs typeface="Tunga" panose="020B0502040204020203" pitchFamily="34" charset="0"/>
              </a:rPr>
              <a:t>- 40%&lt;EF&lt;50%</a:t>
            </a:r>
          </a:p>
          <a:p>
            <a:pPr eaLnBrk="1" hangingPunct="1">
              <a:spcBef>
                <a:spcPct val="0"/>
              </a:spcBef>
              <a:buSzPct val="60000"/>
              <a:buFont typeface="Webdings" panose="05030102010509060703" pitchFamily="18" charset="2"/>
              <a:buChar char="Y"/>
            </a:pPr>
            <a:endParaRPr lang="nl-NL" altLang="nl-NL" sz="2400" dirty="0">
              <a:latin typeface="Calibri" panose="020F0502020204030204" pitchFamily="34" charset="0"/>
              <a:cs typeface="Tunga" panose="020B0502040204020203" pitchFamily="34" charset="0"/>
            </a:endParaRPr>
          </a:p>
        </p:txBody>
      </p:sp>
      <p:pic>
        <p:nvPicPr>
          <p:cNvPr id="33798" name="Afbeelding 6">
            <a:extLst>
              <a:ext uri="{FF2B5EF4-FFF2-40B4-BE49-F238E27FC236}">
                <a16:creationId xmlns:a16="http://schemas.microsoft.com/office/drawing/2014/main" id="{67E0CAF3-ED8E-41EF-9E8F-C86EA1119B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 calcmode="lin" valueType="num">
                                      <p:cBhvr additive="base">
                                        <p:cTn id="11" dur="500" fill="hold"/>
                                        <p:tgtEl>
                                          <p:spTgt spid="410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 calcmode="lin" valueType="num">
                                      <p:cBhvr additive="base">
                                        <p:cTn id="17" dur="5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 calcmode="lin" valueType="num">
                                      <p:cBhvr additive="base">
                                        <p:cTn id="23" dur="500" fill="hold"/>
                                        <p:tgtEl>
                                          <p:spTgt spid="410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29ED24C-6FAD-4FC2-AB86-5D7636BB7D24}"/>
              </a:ext>
            </a:extLst>
          </p:cNvPr>
          <p:cNvSpPr>
            <a:spLocks noGrp="1" noChangeArrowheads="1"/>
          </p:cNvSpPr>
          <p:nvPr>
            <p:ph type="title"/>
          </p:nvPr>
        </p:nvSpPr>
        <p:spPr>
          <a:xfrm>
            <a:off x="611188" y="479425"/>
            <a:ext cx="7581900" cy="1509713"/>
          </a:xfrm>
        </p:spPr>
        <p:txBody>
          <a:bodyPr/>
          <a:lstStyle/>
          <a:p>
            <a:pPr eaLnBrk="1" hangingPunct="1"/>
            <a:r>
              <a:rPr lang="nl-NL" altLang="en-US" dirty="0">
                <a:solidFill>
                  <a:srgbClr val="E51B24"/>
                </a:solidFill>
                <a:latin typeface="Calibri" panose="020F0502020204030204" pitchFamily="34" charset="0"/>
                <a:cs typeface="Tahoma" panose="020B0604030504040204" pitchFamily="34" charset="0"/>
              </a:rPr>
              <a:t>Programma</a:t>
            </a:r>
          </a:p>
        </p:txBody>
      </p:sp>
      <p:sp>
        <p:nvSpPr>
          <p:cNvPr id="5123" name="Rectangle 3">
            <a:extLst>
              <a:ext uri="{FF2B5EF4-FFF2-40B4-BE49-F238E27FC236}">
                <a16:creationId xmlns:a16="http://schemas.microsoft.com/office/drawing/2014/main" id="{CF9A3A4A-9C70-4B89-9D98-FEE5D9A690A4}"/>
              </a:ext>
            </a:extLst>
          </p:cNvPr>
          <p:cNvSpPr>
            <a:spLocks noGrp="1" noChangeArrowheads="1"/>
          </p:cNvSpPr>
          <p:nvPr/>
        </p:nvSpPr>
        <p:spPr bwMode="auto">
          <a:xfrm>
            <a:off x="2746375" y="2005013"/>
            <a:ext cx="5354638"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187450" indent="-136525">
              <a:spcBef>
                <a:spcPct val="20000"/>
              </a:spcBef>
              <a:buChar char="»"/>
              <a:defRPr sz="2000">
                <a:solidFill>
                  <a:schemeClr val="tx1"/>
                </a:solidFill>
                <a:latin typeface="Arial" panose="020B0604020202020204" pitchFamily="34" charset="0"/>
              </a:defRPr>
            </a:lvl5pPr>
            <a:lvl6pPr marL="1644650" indent="-136525" eaLnBrk="0" fontAlgn="base" hangingPunct="0">
              <a:spcBef>
                <a:spcPct val="20000"/>
              </a:spcBef>
              <a:spcAft>
                <a:spcPct val="0"/>
              </a:spcAft>
              <a:buChar char="»"/>
              <a:defRPr sz="2000">
                <a:solidFill>
                  <a:schemeClr val="tx1"/>
                </a:solidFill>
                <a:latin typeface="Arial" panose="020B0604020202020204" pitchFamily="34" charset="0"/>
              </a:defRPr>
            </a:lvl6pPr>
            <a:lvl7pPr marL="2101850" indent="-136525" eaLnBrk="0" fontAlgn="base" hangingPunct="0">
              <a:spcBef>
                <a:spcPct val="20000"/>
              </a:spcBef>
              <a:spcAft>
                <a:spcPct val="0"/>
              </a:spcAft>
              <a:buChar char="»"/>
              <a:defRPr sz="2000">
                <a:solidFill>
                  <a:schemeClr val="tx1"/>
                </a:solidFill>
                <a:latin typeface="Arial" panose="020B0604020202020204" pitchFamily="34" charset="0"/>
              </a:defRPr>
            </a:lvl7pPr>
            <a:lvl8pPr marL="2559050" indent="-136525" eaLnBrk="0" fontAlgn="base" hangingPunct="0">
              <a:spcBef>
                <a:spcPct val="20000"/>
              </a:spcBef>
              <a:spcAft>
                <a:spcPct val="0"/>
              </a:spcAft>
              <a:buChar char="»"/>
              <a:defRPr sz="2000">
                <a:solidFill>
                  <a:schemeClr val="tx1"/>
                </a:solidFill>
                <a:latin typeface="Arial" panose="020B0604020202020204" pitchFamily="34" charset="0"/>
              </a:defRPr>
            </a:lvl8pPr>
            <a:lvl9pPr marL="3016250" indent="-1365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4F81BD"/>
              </a:buClr>
              <a:buSzPct val="60000"/>
              <a:buFontTx/>
              <a:buNone/>
            </a:pPr>
            <a:endParaRPr lang="nl-NL" altLang="nl-NL" sz="2400" dirty="0">
              <a:latin typeface="Calibri" panose="020F0502020204030204" pitchFamily="34" charset="0"/>
            </a:endParaRPr>
          </a:p>
          <a:p>
            <a:pPr eaLnBrk="1" hangingPunct="1">
              <a:buClr>
                <a:schemeClr val="tx1"/>
              </a:buClr>
              <a:buSzPct val="60000"/>
              <a:buFont typeface="Webdings" panose="05030102010509060703" pitchFamily="18" charset="2"/>
              <a:buChar char=""/>
            </a:pPr>
            <a:r>
              <a:rPr lang="nl-NL" altLang="nl-NL" sz="2800" dirty="0">
                <a:latin typeface="Calibri" panose="020F0502020204030204" pitchFamily="34" charset="0"/>
                <a:cs typeface="Tahoma" panose="020B0604030504040204" pitchFamily="34" charset="0"/>
              </a:rPr>
              <a:t> Ziektebeeld </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buClr>
                <a:schemeClr val="tx1"/>
              </a:buClr>
              <a:buSzPct val="60000"/>
              <a:buFont typeface="Webdings" panose="05030102010509060703" pitchFamily="18" charset="2"/>
              <a:buChar char=""/>
            </a:pPr>
            <a:r>
              <a:rPr lang="nl-NL" altLang="nl-NL" sz="2800" dirty="0">
                <a:latin typeface="Calibri" panose="020F0502020204030204" pitchFamily="34" charset="0"/>
                <a:cs typeface="Tahoma" panose="020B0604030504040204" pitchFamily="34" charset="0"/>
              </a:rPr>
              <a:t> Diagnostiek</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buClr>
                <a:schemeClr val="tx1"/>
              </a:buClr>
              <a:buSzPct val="60000"/>
              <a:buFont typeface="Webdings" panose="05030102010509060703" pitchFamily="18" charset="2"/>
              <a:buChar char=""/>
            </a:pPr>
            <a:r>
              <a:rPr lang="nl-NL" altLang="nl-NL" sz="2800" dirty="0">
                <a:latin typeface="Calibri" panose="020F0502020204030204" pitchFamily="34" charset="0"/>
                <a:cs typeface="Tahoma" panose="020B0604030504040204" pitchFamily="34" charset="0"/>
              </a:rPr>
              <a:t> Ziekenhuis</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buClr>
                <a:schemeClr val="tx1"/>
              </a:buClr>
              <a:buSzPct val="60000"/>
              <a:buFont typeface="Webdings" panose="05030102010509060703" pitchFamily="18" charset="2"/>
              <a:buChar char=""/>
            </a:pPr>
            <a:r>
              <a:rPr lang="nl-NL" altLang="nl-NL" sz="2800" dirty="0">
                <a:latin typeface="Calibri" panose="020F0502020204030204" pitchFamily="34" charset="0"/>
                <a:cs typeface="Tahoma" panose="020B0604030504040204" pitchFamily="34" charset="0"/>
              </a:rPr>
              <a:t> Eerste Lijn</a:t>
            </a:r>
          </a:p>
        </p:txBody>
      </p:sp>
      <p:pic>
        <p:nvPicPr>
          <p:cNvPr id="5124" name="Afbeelding 4">
            <a:extLst>
              <a:ext uri="{FF2B5EF4-FFF2-40B4-BE49-F238E27FC236}">
                <a16:creationId xmlns:a16="http://schemas.microsoft.com/office/drawing/2014/main" id="{360A8E40-A95F-45D5-AB86-CBC2A71673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3628B26-7468-4BFF-8D7E-9D9FC14D5669}"/>
              </a:ext>
            </a:extLst>
          </p:cNvPr>
          <p:cNvSpPr>
            <a:spLocks noGrp="1" noChangeArrowheads="1"/>
          </p:cNvSpPr>
          <p:nvPr>
            <p:ph type="title"/>
          </p:nvPr>
        </p:nvSpPr>
        <p:spPr>
          <a:xfrm>
            <a:off x="0" y="188913"/>
            <a:ext cx="9144000" cy="990600"/>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Indeling hartfalen</a:t>
            </a:r>
          </a:p>
        </p:txBody>
      </p:sp>
      <p:sp>
        <p:nvSpPr>
          <p:cNvPr id="18435" name="Rectangle 3">
            <a:extLst>
              <a:ext uri="{FF2B5EF4-FFF2-40B4-BE49-F238E27FC236}">
                <a16:creationId xmlns:a16="http://schemas.microsoft.com/office/drawing/2014/main" id="{22DEC1B3-A4C4-4483-828D-61BF59000145}"/>
              </a:ext>
            </a:extLst>
          </p:cNvPr>
          <p:cNvSpPr>
            <a:spLocks noGrp="1" noChangeArrowheads="1"/>
          </p:cNvSpPr>
          <p:nvPr>
            <p:ph type="body" idx="1"/>
          </p:nvPr>
        </p:nvSpPr>
        <p:spPr>
          <a:xfrm>
            <a:off x="468313" y="1612900"/>
            <a:ext cx="8229600" cy="5056188"/>
          </a:xfrm>
        </p:spPr>
        <p:txBody>
          <a:bodyPr/>
          <a:lstStyle/>
          <a:p>
            <a:pPr marL="0" indent="0" eaLnBrk="1" hangingPunct="1">
              <a:buFontTx/>
              <a:buNone/>
            </a:pPr>
            <a:r>
              <a:rPr lang="nl-NL" altLang="nl-NL" sz="2400" dirty="0">
                <a:latin typeface="Calibri" panose="020F0502020204030204" pitchFamily="34" charset="0"/>
                <a:cs typeface="Tahoma" panose="020B0604030504040204" pitchFamily="34" charset="0"/>
              </a:rPr>
              <a:t>HF-REF:</a:t>
            </a:r>
          </a:p>
          <a:p>
            <a:pPr lvl="1" eaLnBrk="1" hangingPunct="1">
              <a:buSzPct val="60000"/>
              <a:buFont typeface="Webdings" panose="05030102010509060703" pitchFamily="18" charset="2"/>
              <a:buChar char="Y"/>
            </a:pPr>
            <a:r>
              <a:rPr lang="nl-NL" altLang="nl-NL" sz="2400" dirty="0">
                <a:latin typeface="Calibri" panose="020F0502020204030204" pitchFamily="34" charset="0"/>
                <a:cs typeface="Tahoma" panose="020B0604030504040204" pitchFamily="34" charset="0"/>
              </a:rPr>
              <a:t>Veel meer over bekend</a:t>
            </a:r>
          </a:p>
          <a:p>
            <a:pPr lvl="1" eaLnBrk="1" hangingPunct="1">
              <a:buSzPct val="60000"/>
              <a:buFont typeface="Webdings" panose="05030102010509060703" pitchFamily="18" charset="2"/>
              <a:buChar char="Y"/>
            </a:pPr>
            <a:r>
              <a:rPr lang="nl-NL" altLang="nl-NL" sz="2400" dirty="0">
                <a:latin typeface="Calibri" panose="020F0502020204030204" pitchFamily="34" charset="0"/>
                <a:cs typeface="Tahoma" panose="020B0604030504040204" pitchFamily="34" charset="0"/>
              </a:rPr>
              <a:t>Jongere patiëntengroep</a:t>
            </a:r>
          </a:p>
          <a:p>
            <a:pPr lvl="1" eaLnBrk="1" hangingPunct="1"/>
            <a:endParaRPr lang="nl-NL" altLang="nl-NL" sz="2400" dirty="0">
              <a:latin typeface="Calibri" panose="020F0502020204030204" pitchFamily="34" charset="0"/>
              <a:cs typeface="Tahoma" panose="020B0604030504040204" pitchFamily="34" charset="0"/>
            </a:endParaRPr>
          </a:p>
          <a:p>
            <a:pPr marL="0" indent="0" eaLnBrk="1" hangingPunct="1">
              <a:buFontTx/>
              <a:buNone/>
            </a:pPr>
            <a:r>
              <a:rPr lang="nl-NL" altLang="nl-NL" sz="2400" dirty="0">
                <a:latin typeface="Calibri" panose="020F0502020204030204" pitchFamily="34" charset="0"/>
                <a:cs typeface="Tahoma" panose="020B0604030504040204" pitchFamily="34" charset="0"/>
              </a:rPr>
              <a:t>HF-PEF:</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Weinig onderzoek</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De groep van de toekomst (50-60%)</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Ouderen en Vrouw</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Hypertensie</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Atriumfibrilleren</a:t>
            </a:r>
          </a:p>
          <a:p>
            <a:pPr lvl="1" eaLnBrk="1" hangingPunct="1">
              <a:buSzPct val="60000"/>
              <a:buFont typeface="Webdings" panose="05030102010509060703" pitchFamily="18" charset="2"/>
              <a:buChar char=""/>
            </a:pPr>
            <a:r>
              <a:rPr lang="nl-NL" altLang="nl-NL" sz="2400" dirty="0">
                <a:latin typeface="Calibri" panose="020F0502020204030204" pitchFamily="34" charset="0"/>
                <a:cs typeface="Tahoma" panose="020B0604030504040204" pitchFamily="34" charset="0"/>
              </a:rPr>
              <a:t>Veel </a:t>
            </a:r>
            <a:r>
              <a:rPr lang="nl-NL" altLang="nl-NL" sz="2400" dirty="0" err="1">
                <a:latin typeface="Calibri" panose="020F0502020204030204" pitchFamily="34" charset="0"/>
                <a:cs typeface="Tahoma" panose="020B0604030504040204" pitchFamily="34" charset="0"/>
              </a:rPr>
              <a:t>comorbiditeit</a:t>
            </a:r>
            <a:endParaRPr lang="nl-NL" altLang="nl-NL" sz="2400" dirty="0">
              <a:latin typeface="Calibri" panose="020F0502020204030204" pitchFamily="34" charset="0"/>
              <a:cs typeface="Tahoma" panose="020B0604030504040204" pitchFamily="34" charset="0"/>
            </a:endParaRPr>
          </a:p>
        </p:txBody>
      </p:sp>
      <p:pic>
        <p:nvPicPr>
          <p:cNvPr id="35844" name="Afbeelding 4">
            <a:extLst>
              <a:ext uri="{FF2B5EF4-FFF2-40B4-BE49-F238E27FC236}">
                <a16:creationId xmlns:a16="http://schemas.microsoft.com/office/drawing/2014/main" id="{065F2D9F-E88E-4859-A957-2E85AE777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 calcmode="lin" valueType="num">
                                      <p:cBhvr additive="base">
                                        <p:cTn id="2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anim calcmode="lin" valueType="num">
                                      <p:cBhvr additive="base">
                                        <p:cTn id="2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5">
                                            <p:txEl>
                                              <p:pRg st="7" end="7"/>
                                            </p:txEl>
                                          </p:spTgt>
                                        </p:tgtEl>
                                        <p:attrNameLst>
                                          <p:attrName>style.visibility</p:attrName>
                                        </p:attrNameLst>
                                      </p:cBhvr>
                                      <p:to>
                                        <p:strVal val="visible"/>
                                      </p:to>
                                    </p:set>
                                    <p:anim calcmode="lin" valueType="num">
                                      <p:cBhvr additive="base">
                                        <p:cTn id="3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anim calcmode="lin" valueType="num">
                                      <p:cBhvr additive="base">
                                        <p:cTn id="37"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435">
                                            <p:txEl>
                                              <p:pRg st="9" end="9"/>
                                            </p:txEl>
                                          </p:spTgt>
                                        </p:tgtEl>
                                        <p:attrNameLst>
                                          <p:attrName>style.visibility</p:attrName>
                                        </p:attrNameLst>
                                      </p:cBhvr>
                                      <p:to>
                                        <p:strVal val="visible"/>
                                      </p:to>
                                    </p:set>
                                    <p:anim calcmode="lin" valueType="num">
                                      <p:cBhvr additive="base">
                                        <p:cTn id="41"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435">
                                            <p:txEl>
                                              <p:pRg st="10" end="10"/>
                                            </p:txEl>
                                          </p:spTgt>
                                        </p:tgtEl>
                                        <p:attrNameLst>
                                          <p:attrName>style.visibility</p:attrName>
                                        </p:attrNameLst>
                                      </p:cBhvr>
                                      <p:to>
                                        <p:strVal val="visible"/>
                                      </p:to>
                                    </p:set>
                                    <p:anim calcmode="lin" valueType="num">
                                      <p:cBhvr additive="base">
                                        <p:cTn id="45"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EF66B980-C8CD-4675-85A0-6AC29556A7FB}"/>
              </a:ext>
            </a:extLst>
          </p:cNvPr>
          <p:cNvSpPr>
            <a:spLocks noGrp="1"/>
          </p:cNvSpPr>
          <p:nvPr>
            <p:ph type="title"/>
          </p:nvPr>
        </p:nvSpPr>
        <p:spPr>
          <a:xfrm>
            <a:off x="468313" y="333375"/>
            <a:ext cx="8229600" cy="1143000"/>
          </a:xfrm>
        </p:spPr>
        <p:txBody>
          <a:bodyPr/>
          <a:lstStyle/>
          <a:p>
            <a:r>
              <a:rPr lang="nl-NL" altLang="nl-NL">
                <a:solidFill>
                  <a:srgbClr val="E51B24"/>
                </a:solidFill>
                <a:latin typeface="Calibri" panose="020F0502020204030204" pitchFamily="34" charset="0"/>
                <a:cs typeface="Tahoma" panose="020B0604030504040204" pitchFamily="34" charset="0"/>
              </a:rPr>
              <a:t>Oorzaken Hartfalen</a:t>
            </a:r>
          </a:p>
        </p:txBody>
      </p:sp>
      <p:sp>
        <p:nvSpPr>
          <p:cNvPr id="36867" name="Tijdelijke aanduiding voor inhoud 2">
            <a:extLst>
              <a:ext uri="{FF2B5EF4-FFF2-40B4-BE49-F238E27FC236}">
                <a16:creationId xmlns:a16="http://schemas.microsoft.com/office/drawing/2014/main" id="{B2F9EE4C-8AF2-4AA2-8B88-3AA700F31445}"/>
              </a:ext>
            </a:extLst>
          </p:cNvPr>
          <p:cNvSpPr>
            <a:spLocks noGrp="1"/>
          </p:cNvSpPr>
          <p:nvPr>
            <p:ph idx="1"/>
          </p:nvPr>
        </p:nvSpPr>
        <p:spPr>
          <a:xfrm>
            <a:off x="1042988" y="1628775"/>
            <a:ext cx="6851650" cy="4895850"/>
          </a:xfrm>
        </p:spPr>
        <p:txBody>
          <a:bodyPr/>
          <a:lstStyle/>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Ischemische hartziekte</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Hypertensie</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Kleplijden</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Ritmestoornis</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Cardiomyopathie (zieke hartspier)</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Aangeboren hartafwijkingen</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Infecties (myocarditis)</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Roken, alcohol, medicatie</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Schildklierfunctiestoornissen</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Diabetes, overgewicht, COPD, OSAS</a:t>
            </a: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Anemie</a:t>
            </a:r>
          </a:p>
        </p:txBody>
      </p:sp>
      <p:pic>
        <p:nvPicPr>
          <p:cNvPr id="36868" name="Afbeelding 4">
            <a:extLst>
              <a:ext uri="{FF2B5EF4-FFF2-40B4-BE49-F238E27FC236}">
                <a16:creationId xmlns:a16="http://schemas.microsoft.com/office/drawing/2014/main" id="{C76459AD-BF64-445D-BB7D-E10C45B386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6CE057-B23C-40B4-A9B8-F9904D89D143}"/>
              </a:ext>
            </a:extLst>
          </p:cNvPr>
          <p:cNvSpPr>
            <a:spLocks noGrp="1" noChangeArrowheads="1"/>
          </p:cNvSpPr>
          <p:nvPr>
            <p:ph type="ctrTitle"/>
          </p:nvPr>
        </p:nvSpPr>
        <p:spPr>
          <a:xfrm>
            <a:off x="1258888" y="260350"/>
            <a:ext cx="5111750" cy="1470025"/>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Risicogroepen</a:t>
            </a:r>
          </a:p>
        </p:txBody>
      </p:sp>
      <p:sp>
        <p:nvSpPr>
          <p:cNvPr id="7171" name="Ondertitel 4">
            <a:extLst>
              <a:ext uri="{FF2B5EF4-FFF2-40B4-BE49-F238E27FC236}">
                <a16:creationId xmlns:a16="http://schemas.microsoft.com/office/drawing/2014/main" id="{291B00CC-0504-4178-8DA3-A131E9C48FC1}"/>
              </a:ext>
            </a:extLst>
          </p:cNvPr>
          <p:cNvSpPr>
            <a:spLocks noGrp="1"/>
          </p:cNvSpPr>
          <p:nvPr>
            <p:ph type="subTitle" idx="1"/>
          </p:nvPr>
        </p:nvSpPr>
        <p:spPr>
          <a:xfrm>
            <a:off x="1331913" y="1773238"/>
            <a:ext cx="6400800" cy="4248150"/>
          </a:xfrm>
        </p:spPr>
        <p:txBody>
          <a:bodyPr/>
          <a:lstStyle/>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Doorgemaakt hartinfarct</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Boezemfibrilleren</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Langer bestaande hypertensie</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COPD </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Diabetes mellitus</a:t>
            </a:r>
            <a:endParaRPr lang="nl-NL" altLang="nl-NL" dirty="0">
              <a:latin typeface="Calibri" panose="020F0502020204030204" pitchFamily="34" charset="0"/>
            </a:endParaRPr>
          </a:p>
        </p:txBody>
      </p:sp>
      <p:pic>
        <p:nvPicPr>
          <p:cNvPr id="37892" name="Afbeelding 4">
            <a:extLst>
              <a:ext uri="{FF2B5EF4-FFF2-40B4-BE49-F238E27FC236}">
                <a16:creationId xmlns:a16="http://schemas.microsoft.com/office/drawing/2014/main" id="{A6C4C819-8A38-4BEF-AF63-ED76A6245E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additive="base">
                                        <p:cTn id="2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 calcmode="lin" valueType="num">
                                      <p:cBhvr additive="base">
                                        <p:cTn id="2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additive="base">
                                        <p:cTn id="3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14E344E-C44F-461C-9959-32A2B77106D7}"/>
              </a:ext>
            </a:extLst>
          </p:cNvPr>
          <p:cNvSpPr>
            <a:spLocks noGrp="1" noChangeArrowheads="1"/>
          </p:cNvSpPr>
          <p:nvPr>
            <p:ph type="ctrTitle"/>
          </p:nvPr>
        </p:nvSpPr>
        <p:spPr>
          <a:xfrm>
            <a:off x="1258888" y="260350"/>
            <a:ext cx="5111750" cy="1470025"/>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Risicogroepen</a:t>
            </a:r>
          </a:p>
        </p:txBody>
      </p:sp>
      <p:sp>
        <p:nvSpPr>
          <p:cNvPr id="38915" name="Ondertitel 4">
            <a:extLst>
              <a:ext uri="{FF2B5EF4-FFF2-40B4-BE49-F238E27FC236}">
                <a16:creationId xmlns:a16="http://schemas.microsoft.com/office/drawing/2014/main" id="{097B1534-50A0-4271-A345-31BDE3F89BF9}"/>
              </a:ext>
            </a:extLst>
          </p:cNvPr>
          <p:cNvSpPr>
            <a:spLocks noGrp="1"/>
          </p:cNvSpPr>
          <p:nvPr>
            <p:ph type="subTitle" idx="1"/>
          </p:nvPr>
        </p:nvSpPr>
        <p:spPr>
          <a:xfrm>
            <a:off x="1331913" y="1773238"/>
            <a:ext cx="7200900" cy="4178300"/>
          </a:xfrm>
        </p:spPr>
        <p:txBody>
          <a:bodyPr/>
          <a:lstStyle/>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Doorgemaakt hartinfarct (</a:t>
            </a:r>
            <a:r>
              <a:rPr lang="nl-NL" altLang="nl-NL" sz="2800" dirty="0">
                <a:solidFill>
                  <a:srgbClr val="FF0000"/>
                </a:solidFill>
                <a:latin typeface="Calibri" panose="020F0502020204030204" pitchFamily="34" charset="0"/>
                <a:cs typeface="Tahoma" panose="020B0604030504040204" pitchFamily="34" charset="0"/>
              </a:rPr>
              <a:t>CVRM</a:t>
            </a:r>
            <a:r>
              <a:rPr lang="nl-NL" altLang="nl-NL" sz="2800" dirty="0">
                <a:latin typeface="Calibri" panose="020F0502020204030204" pitchFamily="34" charset="0"/>
                <a:cs typeface="Tahoma" panose="020B0604030504040204" pitchFamily="34" charset="0"/>
              </a:rPr>
              <a:t>)</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Boezemfibrilleren (</a:t>
            </a:r>
            <a:r>
              <a:rPr lang="nl-NL" altLang="nl-NL" sz="2800" dirty="0">
                <a:solidFill>
                  <a:srgbClr val="FF0000"/>
                </a:solidFill>
                <a:latin typeface="Calibri" panose="020F0502020204030204" pitchFamily="34" charset="0"/>
                <a:cs typeface="Tahoma" panose="020B0604030504040204" pitchFamily="34" charset="0"/>
              </a:rPr>
              <a:t>CVRM en DM</a:t>
            </a:r>
            <a:r>
              <a:rPr lang="nl-NL" altLang="nl-NL" sz="2800" dirty="0">
                <a:latin typeface="Calibri" panose="020F0502020204030204" pitchFamily="34" charset="0"/>
                <a:cs typeface="Tahoma" panose="020B0604030504040204" pitchFamily="34" charset="0"/>
              </a:rPr>
              <a:t>)</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Langer bestaande hypertensie (</a:t>
            </a:r>
            <a:r>
              <a:rPr lang="nl-NL" altLang="nl-NL" sz="2800" dirty="0">
                <a:solidFill>
                  <a:srgbClr val="FF0000"/>
                </a:solidFill>
                <a:latin typeface="Calibri" panose="020F0502020204030204" pitchFamily="34" charset="0"/>
                <a:cs typeface="Tahoma" panose="020B0604030504040204" pitchFamily="34" charset="0"/>
              </a:rPr>
              <a:t>CVRM</a:t>
            </a:r>
            <a:r>
              <a:rPr lang="nl-NL" altLang="nl-NL" sz="2800" dirty="0">
                <a:latin typeface="Calibri" panose="020F0502020204030204" pitchFamily="34" charset="0"/>
                <a:cs typeface="Tahoma" panose="020B0604030504040204" pitchFamily="34" charset="0"/>
              </a:rPr>
              <a:t>)</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solidFill>
                  <a:srgbClr val="FF0000"/>
                </a:solidFill>
                <a:latin typeface="Calibri" panose="020F0502020204030204" pitchFamily="34" charset="0"/>
                <a:cs typeface="Tahoma" panose="020B0604030504040204" pitchFamily="34" charset="0"/>
              </a:rPr>
              <a:t>COPD </a:t>
            </a:r>
            <a:br>
              <a:rPr lang="nl-NL" altLang="nl-NL" sz="2800" dirty="0">
                <a:solidFill>
                  <a:schemeClr val="bg1"/>
                </a:solidFill>
                <a:latin typeface="Calibri" panose="020F0502020204030204" pitchFamily="34" charset="0"/>
                <a:cs typeface="Tahoma" panose="020B0604030504040204" pitchFamily="34" charset="0"/>
              </a:rPr>
            </a:br>
            <a:endParaRPr lang="nl-NL" altLang="nl-NL" sz="2800" dirty="0">
              <a:solidFill>
                <a:schemeClr val="bg1"/>
              </a:solidFill>
              <a:latin typeface="Calibri" panose="020F0502020204030204" pitchFamily="34" charset="0"/>
              <a:cs typeface="Tahoma" panose="020B0604030504040204" pitchFamily="34" charset="0"/>
            </a:endParaRPr>
          </a:p>
          <a:p>
            <a:pPr marL="457200" indent="-457200" algn="l">
              <a:buSzPct val="60000"/>
              <a:buFont typeface="Webdings" panose="05030102010509060703" pitchFamily="18" charset="2"/>
              <a:buChar char="Y"/>
            </a:pPr>
            <a:r>
              <a:rPr lang="nl-NL" altLang="nl-NL" sz="2800" dirty="0">
                <a:solidFill>
                  <a:srgbClr val="FF0000"/>
                </a:solidFill>
                <a:latin typeface="Calibri" panose="020F0502020204030204" pitchFamily="34" charset="0"/>
                <a:cs typeface="Tahoma" panose="020B0604030504040204" pitchFamily="34" charset="0"/>
              </a:rPr>
              <a:t>Diabetes mellitus</a:t>
            </a:r>
          </a:p>
          <a:p>
            <a:pPr marL="457200" indent="-457200" algn="l">
              <a:buFontTx/>
              <a:buChar char="•"/>
            </a:pPr>
            <a:endParaRPr lang="nl-NL" altLang="nl-NL" dirty="0"/>
          </a:p>
        </p:txBody>
      </p:sp>
      <p:pic>
        <p:nvPicPr>
          <p:cNvPr id="38916" name="Afbeelding 4">
            <a:extLst>
              <a:ext uri="{FF2B5EF4-FFF2-40B4-BE49-F238E27FC236}">
                <a16:creationId xmlns:a16="http://schemas.microsoft.com/office/drawing/2014/main" id="{664329E1-5C78-42AB-A5A6-37DB871BD4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D3DCBD3-00CD-400D-86D7-A2E6E21FE076}"/>
              </a:ext>
            </a:extLst>
          </p:cNvPr>
          <p:cNvSpPr>
            <a:spLocks noGrp="1" noChangeArrowheads="1"/>
          </p:cNvSpPr>
          <p:nvPr>
            <p:ph type="title"/>
          </p:nvPr>
        </p:nvSpPr>
        <p:spPr>
          <a:xfrm>
            <a:off x="1068388" y="2217738"/>
            <a:ext cx="7427912" cy="1143000"/>
          </a:xfrm>
        </p:spPr>
        <p:txBody>
          <a:bodyPr/>
          <a:lstStyle/>
          <a:p>
            <a:pPr eaLnBrk="1" hangingPunct="1"/>
            <a:r>
              <a:rPr lang="nl-NL" altLang="nl-NL" sz="4800">
                <a:solidFill>
                  <a:srgbClr val="E51B24"/>
                </a:solidFill>
                <a:latin typeface="Calibri" panose="020F0502020204030204" pitchFamily="34" charset="0"/>
                <a:cs typeface="Tahoma" panose="020B0604030504040204" pitchFamily="34" charset="0"/>
              </a:rPr>
              <a:t>Diagnostiek hartfalen</a:t>
            </a:r>
          </a:p>
        </p:txBody>
      </p:sp>
      <p:pic>
        <p:nvPicPr>
          <p:cNvPr id="40963" name="Afbeelding 3">
            <a:extLst>
              <a:ext uri="{FF2B5EF4-FFF2-40B4-BE49-F238E27FC236}">
                <a16:creationId xmlns:a16="http://schemas.microsoft.com/office/drawing/2014/main" id="{17775D6A-469C-4D1D-A164-A06CFD6347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18FB22D8-0788-4CD6-B81B-20C2781F10A3}"/>
              </a:ext>
            </a:extLst>
          </p:cNvPr>
          <p:cNvGraphicFramePr>
            <a:graphicFrameLocks noGrp="1"/>
          </p:cNvGraphicFramePr>
          <p:nvPr/>
        </p:nvGraphicFramePr>
        <p:xfrm>
          <a:off x="684213" y="2565400"/>
          <a:ext cx="8064500" cy="2122488"/>
        </p:xfrm>
        <a:graphic>
          <a:graphicData uri="http://schemas.openxmlformats.org/drawingml/2006/table">
            <a:tbl>
              <a:tblPr firstRow="1" bandRow="1">
                <a:tableStyleId>{5C22544A-7EE6-4342-B048-85BDC9FD1C3A}</a:tableStyleId>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370615">
                <a:tc>
                  <a:txBody>
                    <a:bodyPr/>
                    <a:lstStyle/>
                    <a:p>
                      <a:r>
                        <a:rPr lang="nl-NL" sz="1800" dirty="0">
                          <a:solidFill>
                            <a:schemeClr val="tx1"/>
                          </a:solidFill>
                          <a:latin typeface="Calibri" panose="020F0502020204030204" pitchFamily="34" charset="0"/>
                        </a:rPr>
                        <a:t>HF-REF</a:t>
                      </a:r>
                    </a:p>
                  </a:txBody>
                  <a:tcPr marL="91436" marR="91436" marT="45694" marB="45694">
                    <a:solidFill>
                      <a:schemeClr val="bg1"/>
                    </a:solidFill>
                  </a:tcPr>
                </a:tc>
                <a:tc>
                  <a:txBody>
                    <a:bodyPr/>
                    <a:lstStyle/>
                    <a:p>
                      <a:r>
                        <a:rPr lang="nl-NL" sz="1800" dirty="0">
                          <a:solidFill>
                            <a:schemeClr val="tx1"/>
                          </a:solidFill>
                          <a:latin typeface="Calibri" panose="020F0502020204030204" pitchFamily="34" charset="0"/>
                        </a:rPr>
                        <a:t>HF-PEF</a:t>
                      </a:r>
                    </a:p>
                  </a:txBody>
                  <a:tcPr marL="91436" marR="91436" marT="45694" marB="45694">
                    <a:solidFill>
                      <a:schemeClr val="bg1"/>
                    </a:solidFill>
                  </a:tcPr>
                </a:tc>
                <a:extLst>
                  <a:ext uri="{0D108BD9-81ED-4DB2-BD59-A6C34878D82A}">
                    <a16:rowId xmlns:a16="http://schemas.microsoft.com/office/drawing/2014/main" val="10000"/>
                  </a:ext>
                </a:extLst>
              </a:tr>
              <a:tr h="370615">
                <a:tc>
                  <a:txBody>
                    <a:bodyPr/>
                    <a:lstStyle/>
                    <a:p>
                      <a:r>
                        <a:rPr lang="nl-NL" sz="1800" dirty="0">
                          <a:solidFill>
                            <a:schemeClr val="tx1"/>
                          </a:solidFill>
                          <a:latin typeface="Calibri" panose="020F0502020204030204" pitchFamily="34" charset="0"/>
                        </a:rPr>
                        <a:t>Typische klachten en symptomen</a:t>
                      </a:r>
                    </a:p>
                  </a:txBody>
                  <a:tcPr marL="91436" marR="91436" marT="45694" marB="45694">
                    <a:solidFill>
                      <a:schemeClr val="accent5"/>
                    </a:solidFill>
                  </a:tcPr>
                </a:tc>
                <a:tc>
                  <a:txBody>
                    <a:bodyPr/>
                    <a:lstStyle/>
                    <a:p>
                      <a:r>
                        <a:rPr lang="nl-NL" sz="1800" dirty="0">
                          <a:solidFill>
                            <a:schemeClr val="tx1"/>
                          </a:solidFill>
                          <a:latin typeface="Calibri" panose="020F0502020204030204" pitchFamily="34" charset="0"/>
                        </a:rPr>
                        <a:t>Typische</a:t>
                      </a:r>
                      <a:r>
                        <a:rPr lang="nl-NL" sz="1800" baseline="0" dirty="0">
                          <a:solidFill>
                            <a:schemeClr val="tx1"/>
                          </a:solidFill>
                          <a:latin typeface="Calibri" panose="020F0502020204030204" pitchFamily="34" charset="0"/>
                        </a:rPr>
                        <a:t> klachten </a:t>
                      </a:r>
                      <a:r>
                        <a:rPr lang="nl-NL" sz="1800" dirty="0">
                          <a:solidFill>
                            <a:schemeClr val="tx1"/>
                          </a:solidFill>
                          <a:latin typeface="Calibri" panose="020F0502020204030204" pitchFamily="34" charset="0"/>
                        </a:rPr>
                        <a:t>en symptomen</a:t>
                      </a:r>
                    </a:p>
                  </a:txBody>
                  <a:tcPr marL="91436" marR="91436" marT="45694" marB="45694">
                    <a:solidFill>
                      <a:schemeClr val="accent5"/>
                    </a:solidFill>
                  </a:tcPr>
                </a:tc>
                <a:extLst>
                  <a:ext uri="{0D108BD9-81ED-4DB2-BD59-A6C34878D82A}">
                    <a16:rowId xmlns:a16="http://schemas.microsoft.com/office/drawing/2014/main" val="10001"/>
                  </a:ext>
                </a:extLst>
              </a:tr>
              <a:tr h="370615">
                <a:tc>
                  <a:txBody>
                    <a:bodyPr/>
                    <a:lstStyle/>
                    <a:p>
                      <a:r>
                        <a:rPr lang="nl-NL" sz="1800" dirty="0">
                          <a:solidFill>
                            <a:schemeClr val="tx1"/>
                          </a:solidFill>
                          <a:latin typeface="Calibri" panose="020F0502020204030204" pitchFamily="34" charset="0"/>
                        </a:rPr>
                        <a:t>LVEF &lt; 40%</a:t>
                      </a:r>
                    </a:p>
                  </a:txBody>
                  <a:tcPr marL="91436" marR="91436" marT="45694" marB="45694">
                    <a:solidFill>
                      <a:schemeClr val="bg1"/>
                    </a:solidFill>
                  </a:tcPr>
                </a:tc>
                <a:tc>
                  <a:txBody>
                    <a:bodyPr/>
                    <a:lstStyle/>
                    <a:p>
                      <a:r>
                        <a:rPr lang="nl-NL" sz="1800" dirty="0">
                          <a:solidFill>
                            <a:schemeClr val="tx1"/>
                          </a:solidFill>
                          <a:latin typeface="Calibri" panose="020F0502020204030204" pitchFamily="34" charset="0"/>
                        </a:rPr>
                        <a:t>LVEF ≥ 50% </a:t>
                      </a:r>
                    </a:p>
                  </a:txBody>
                  <a:tcPr marL="91436" marR="91436" marT="45694" marB="45694">
                    <a:solidFill>
                      <a:schemeClr val="bg1"/>
                    </a:solidFill>
                  </a:tcPr>
                </a:tc>
                <a:extLst>
                  <a:ext uri="{0D108BD9-81ED-4DB2-BD59-A6C34878D82A}">
                    <a16:rowId xmlns:a16="http://schemas.microsoft.com/office/drawing/2014/main" val="10002"/>
                  </a:ext>
                </a:extLst>
              </a:tr>
              <a:tr h="370615">
                <a:tc>
                  <a:txBody>
                    <a:bodyPr/>
                    <a:lstStyle/>
                    <a:p>
                      <a:endParaRPr lang="nl-NL" sz="1800" dirty="0">
                        <a:solidFill>
                          <a:schemeClr val="tx1"/>
                        </a:solidFill>
                        <a:latin typeface="Calibri" panose="020F0502020204030204" pitchFamily="34" charset="0"/>
                      </a:endParaRPr>
                    </a:p>
                  </a:txBody>
                  <a:tcPr marL="91436" marR="91436" marT="45694" marB="45694">
                    <a:solidFill>
                      <a:schemeClr val="accent5"/>
                    </a:solidFill>
                  </a:tcPr>
                </a:tc>
                <a:tc>
                  <a:txBody>
                    <a:bodyPr/>
                    <a:lstStyle/>
                    <a:p>
                      <a:r>
                        <a:rPr lang="nl-NL" sz="1800" dirty="0">
                          <a:solidFill>
                            <a:schemeClr val="tx1"/>
                          </a:solidFill>
                          <a:latin typeface="Calibri" panose="020F0502020204030204" pitchFamily="34" charset="0"/>
                        </a:rPr>
                        <a:t>(NT-pro-)BNP verhoogd</a:t>
                      </a:r>
                    </a:p>
                  </a:txBody>
                  <a:tcPr marL="91436" marR="91436" marT="45694" marB="45694">
                    <a:solidFill>
                      <a:schemeClr val="accent5"/>
                    </a:solidFill>
                  </a:tcPr>
                </a:tc>
                <a:extLst>
                  <a:ext uri="{0D108BD9-81ED-4DB2-BD59-A6C34878D82A}">
                    <a16:rowId xmlns:a16="http://schemas.microsoft.com/office/drawing/2014/main" val="10003"/>
                  </a:ext>
                </a:extLst>
              </a:tr>
              <a:tr h="640027">
                <a:tc>
                  <a:txBody>
                    <a:bodyPr/>
                    <a:lstStyle/>
                    <a:p>
                      <a:endParaRPr lang="nl-NL" sz="1800" dirty="0">
                        <a:solidFill>
                          <a:schemeClr val="tx1"/>
                        </a:solidFill>
                        <a:latin typeface="Calibri" panose="020F0502020204030204" pitchFamily="34" charset="0"/>
                      </a:endParaRPr>
                    </a:p>
                  </a:txBody>
                  <a:tcPr marL="91436" marR="91436" marT="45694" marB="45694">
                    <a:solidFill>
                      <a:schemeClr val="bg1"/>
                    </a:solidFill>
                  </a:tcPr>
                </a:tc>
                <a:tc>
                  <a:txBody>
                    <a:bodyPr/>
                    <a:lstStyle/>
                    <a:p>
                      <a:r>
                        <a:rPr lang="nl-NL" sz="1800" dirty="0">
                          <a:solidFill>
                            <a:schemeClr val="tx1"/>
                          </a:solidFill>
                          <a:latin typeface="Calibri" panose="020F0502020204030204" pitchFamily="34" charset="0"/>
                        </a:rPr>
                        <a:t>Diastolische dysfunctie of </a:t>
                      </a:r>
                      <a:br>
                        <a:rPr lang="nl-NL" sz="1800" dirty="0">
                          <a:solidFill>
                            <a:schemeClr val="tx1"/>
                          </a:solidFill>
                          <a:latin typeface="Calibri" panose="020F0502020204030204" pitchFamily="34" charset="0"/>
                        </a:rPr>
                      </a:br>
                      <a:r>
                        <a:rPr lang="nl-NL" sz="1800" dirty="0">
                          <a:solidFill>
                            <a:schemeClr val="tx1"/>
                          </a:solidFill>
                          <a:latin typeface="Calibri" panose="020F0502020204030204" pitchFamily="34" charset="0"/>
                        </a:rPr>
                        <a:t>structurele hartafwijking</a:t>
                      </a:r>
                    </a:p>
                  </a:txBody>
                  <a:tcPr marL="91436" marR="91436" marT="45694" marB="45694">
                    <a:solidFill>
                      <a:schemeClr val="bg1"/>
                    </a:solidFill>
                  </a:tcPr>
                </a:tc>
                <a:extLst>
                  <a:ext uri="{0D108BD9-81ED-4DB2-BD59-A6C34878D82A}">
                    <a16:rowId xmlns:a16="http://schemas.microsoft.com/office/drawing/2014/main" val="10004"/>
                  </a:ext>
                </a:extLst>
              </a:tr>
            </a:tbl>
          </a:graphicData>
        </a:graphic>
      </p:graphicFrame>
      <p:sp>
        <p:nvSpPr>
          <p:cNvPr id="5" name="Rectangle 2">
            <a:extLst>
              <a:ext uri="{FF2B5EF4-FFF2-40B4-BE49-F238E27FC236}">
                <a16:creationId xmlns:a16="http://schemas.microsoft.com/office/drawing/2014/main" id="{BE0D0CEA-4492-4B74-89F9-B85958A38A2E}"/>
              </a:ext>
            </a:extLst>
          </p:cNvPr>
          <p:cNvSpPr>
            <a:spLocks noGrp="1" noChangeArrowheads="1"/>
          </p:cNvSpPr>
          <p:nvPr>
            <p:ph type="title"/>
          </p:nvPr>
        </p:nvSpPr>
        <p:spPr>
          <a:xfrm>
            <a:off x="909638" y="190500"/>
            <a:ext cx="7427912" cy="2159000"/>
          </a:xfrm>
        </p:spPr>
        <p:txBody>
          <a:bodyPr/>
          <a:lstStyle/>
          <a:p>
            <a:pPr algn="l" eaLnBrk="1" hangingPunct="1"/>
            <a:r>
              <a:rPr lang="nl-NL" altLang="nl-NL" sz="4800">
                <a:solidFill>
                  <a:srgbClr val="E51B24"/>
                </a:solidFill>
                <a:latin typeface="Calibri" panose="020F0502020204030204" pitchFamily="34" charset="0"/>
                <a:cs typeface="Tahoma" panose="020B0604030504040204" pitchFamily="34" charset="0"/>
              </a:rPr>
              <a:t>Definitie </a:t>
            </a:r>
            <a:br>
              <a:rPr lang="nl-NL" altLang="nl-NL" sz="4800">
                <a:solidFill>
                  <a:srgbClr val="E51B24"/>
                </a:solidFill>
                <a:latin typeface="Calibri" panose="020F0502020204030204" pitchFamily="34" charset="0"/>
                <a:cs typeface="Tahoma" panose="020B0604030504040204" pitchFamily="34" charset="0"/>
              </a:rPr>
            </a:br>
            <a:r>
              <a:rPr lang="nl-NL" altLang="nl-NL" sz="4800">
                <a:solidFill>
                  <a:srgbClr val="E51B24"/>
                </a:solidFill>
                <a:latin typeface="Calibri" panose="020F0502020204030204" pitchFamily="34" charset="0"/>
                <a:cs typeface="Tahoma" panose="020B0604030504040204" pitchFamily="34" charset="0"/>
              </a:rPr>
              <a:t>HF-REF en HF-PEF</a:t>
            </a:r>
            <a:br>
              <a:rPr lang="nl-NL" altLang="nl-NL" sz="4800">
                <a:solidFill>
                  <a:srgbClr val="E51B24"/>
                </a:solidFill>
                <a:latin typeface="Calibri" panose="020F0502020204030204" pitchFamily="34" charset="0"/>
                <a:cs typeface="Tahoma" panose="020B0604030504040204" pitchFamily="34" charset="0"/>
              </a:rPr>
            </a:br>
            <a:endParaRPr lang="nl-NL" altLang="nl-NL" sz="3600">
              <a:solidFill>
                <a:srgbClr val="E51B24"/>
              </a:solidFill>
              <a:latin typeface="Calibri" panose="020F0502020204030204" pitchFamily="34" charset="0"/>
              <a:cs typeface="Tahoma" panose="020B0604030504040204" pitchFamily="34" charset="0"/>
            </a:endParaRPr>
          </a:p>
        </p:txBody>
      </p:sp>
      <p:pic>
        <p:nvPicPr>
          <p:cNvPr id="42007" name="Afbeelding 5">
            <a:extLst>
              <a:ext uri="{FF2B5EF4-FFF2-40B4-BE49-F238E27FC236}">
                <a16:creationId xmlns:a16="http://schemas.microsoft.com/office/drawing/2014/main" id="{9A270AC6-F4A2-4C96-AE18-097BC54966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A4ABA9F-75A9-450E-AF84-683145D53EB2}"/>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Klachten</a:t>
            </a:r>
          </a:p>
        </p:txBody>
      </p:sp>
      <p:pic>
        <p:nvPicPr>
          <p:cNvPr id="43011" name="Picture 5">
            <a:extLst>
              <a:ext uri="{FF2B5EF4-FFF2-40B4-BE49-F238E27FC236}">
                <a16:creationId xmlns:a16="http://schemas.microsoft.com/office/drawing/2014/main" id="{E1334360-CF20-4207-9813-5A0E11126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7">
            <a:extLst>
              <a:ext uri="{FF2B5EF4-FFF2-40B4-BE49-F238E27FC236}">
                <a16:creationId xmlns:a16="http://schemas.microsoft.com/office/drawing/2014/main" id="{28C49190-E5A2-404E-AC30-E7AE68487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hthoek 1">
            <a:extLst>
              <a:ext uri="{FF2B5EF4-FFF2-40B4-BE49-F238E27FC236}">
                <a16:creationId xmlns:a16="http://schemas.microsoft.com/office/drawing/2014/main" id="{C2E40B2B-339B-4ACA-94C2-87A2B1244C65}"/>
              </a:ext>
            </a:extLst>
          </p:cNvPr>
          <p:cNvSpPr>
            <a:spLocks noChangeArrowheads="1"/>
          </p:cNvSpPr>
          <p:nvPr/>
        </p:nvSpPr>
        <p:spPr bwMode="auto">
          <a:xfrm>
            <a:off x="900113" y="1635125"/>
            <a:ext cx="7848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Moe of kortademig bij inspanning</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Nachtelijke benauwdheid</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‘s Nachts vaak plassen</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Oedemen</a:t>
            </a:r>
          </a:p>
          <a:p>
            <a:pPr eaLnBrk="1" hangingPunct="1">
              <a:spcBef>
                <a:spcPct val="0"/>
              </a:spcBef>
            </a:pPr>
            <a:endParaRPr lang="nl-NL" altLang="nl-NL" sz="2800">
              <a:solidFill>
                <a:schemeClr val="bg1"/>
              </a:solidFill>
              <a:latin typeface="Tahoma" panose="020B0604030504040204" pitchFamily="34" charset="0"/>
              <a:cs typeface="Tahoma" panose="020B0604030504040204" pitchFamily="34" charset="0"/>
            </a:endParaRPr>
          </a:p>
          <a:p>
            <a:pPr eaLnBrk="1" hangingPunct="1">
              <a:spcBef>
                <a:spcPct val="0"/>
              </a:spcBef>
            </a:pPr>
            <a:endParaRPr lang="nl-NL" altLang="nl-NL" sz="2800">
              <a:solidFill>
                <a:schemeClr val="bg1"/>
              </a:solidFill>
              <a:latin typeface="Tahoma" panose="020B0604030504040204" pitchFamily="34" charset="0"/>
              <a:cs typeface="Tahoma" panose="020B0604030504040204" pitchFamily="34" charset="0"/>
            </a:endParaRPr>
          </a:p>
        </p:txBody>
      </p:sp>
      <p:sp>
        <p:nvSpPr>
          <p:cNvPr id="8199" name="Tekstvak 2">
            <a:extLst>
              <a:ext uri="{FF2B5EF4-FFF2-40B4-BE49-F238E27FC236}">
                <a16:creationId xmlns:a16="http://schemas.microsoft.com/office/drawing/2014/main" id="{C9A17D54-12B9-4720-84CC-F75725E80105}"/>
              </a:ext>
            </a:extLst>
          </p:cNvPr>
          <p:cNvSpPr txBox="1">
            <a:spLocks noChangeArrowheads="1"/>
          </p:cNvSpPr>
          <p:nvPr/>
        </p:nvSpPr>
        <p:spPr bwMode="auto">
          <a:xfrm>
            <a:off x="1042988" y="4819650"/>
            <a:ext cx="5761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2800">
              <a:solidFill>
                <a:schemeClr val="bg1"/>
              </a:solidFill>
              <a:latin typeface="Tahoma" panose="020B0604030504040204" pitchFamily="34" charset="0"/>
              <a:cs typeface="Tahoma" panose="020B0604030504040204" pitchFamily="34" charset="0"/>
            </a:endParaRPr>
          </a:p>
          <a:p>
            <a:pPr eaLnBrk="1" hangingPunct="1">
              <a:spcBef>
                <a:spcPct val="0"/>
              </a:spcBef>
              <a:buFontTx/>
              <a:buNone/>
            </a:pPr>
            <a:endParaRPr lang="nl-NL" altLang="nl-NL" sz="2800">
              <a:solidFill>
                <a:schemeClr val="bg1"/>
              </a:solidFill>
              <a:latin typeface="Tahoma" panose="020B0604030504040204" pitchFamily="34" charset="0"/>
              <a:cs typeface="Tahoma" panose="020B0604030504040204" pitchFamily="34" charset="0"/>
            </a:endParaRPr>
          </a:p>
          <a:p>
            <a:pPr eaLnBrk="1" hangingPunct="1">
              <a:spcBef>
                <a:spcPct val="0"/>
              </a:spcBef>
              <a:buFontTx/>
              <a:buNone/>
            </a:pPr>
            <a:r>
              <a:rPr lang="nl-NL" altLang="nl-NL" sz="2800">
                <a:latin typeface="Calibri" panose="020F0502020204030204" pitchFamily="34" charset="0"/>
                <a:cs typeface="Tahoma" panose="020B0604030504040204" pitchFamily="34" charset="0"/>
              </a:rPr>
              <a:t>Naar huisarts voor diagnostiek !</a:t>
            </a:r>
          </a:p>
        </p:txBody>
      </p:sp>
      <p:pic>
        <p:nvPicPr>
          <p:cNvPr id="43015" name="Tijdelijke aanduiding voor inhoud 4">
            <a:extLst>
              <a:ext uri="{FF2B5EF4-FFF2-40B4-BE49-F238E27FC236}">
                <a16:creationId xmlns:a16="http://schemas.microsoft.com/office/drawing/2014/main" id="{4E5145A1-FB53-4C18-83E1-0709DD702A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4613" y="3644900"/>
            <a:ext cx="4737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Afbeelding 8">
            <a:extLst>
              <a:ext uri="{FF2B5EF4-FFF2-40B4-BE49-F238E27FC236}">
                <a16:creationId xmlns:a16="http://schemas.microsoft.com/office/drawing/2014/main" id="{22CF754F-3BA9-402B-A713-B45DF3C12A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anim calcmode="lin" valueType="num">
                                      <p:cBhvr additive="base">
                                        <p:cTn id="11" dur="500" fill="hold"/>
                                        <p:tgtEl>
                                          <p:spTgt spid="819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198">
                                            <p:txEl>
                                              <p:pRg st="1" end="1"/>
                                            </p:txEl>
                                          </p:spTgt>
                                        </p:tgtEl>
                                        <p:attrNameLst>
                                          <p:attrName>style.visibility</p:attrName>
                                        </p:attrNameLst>
                                      </p:cBhvr>
                                      <p:to>
                                        <p:strVal val="visible"/>
                                      </p:to>
                                    </p:set>
                                    <p:anim calcmode="lin" valueType="num">
                                      <p:cBhvr additive="base">
                                        <p:cTn id="17"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198">
                                            <p:txEl>
                                              <p:pRg st="2" end="2"/>
                                            </p:txEl>
                                          </p:spTgt>
                                        </p:tgtEl>
                                        <p:attrNameLst>
                                          <p:attrName>style.visibility</p:attrName>
                                        </p:attrNameLst>
                                      </p:cBhvr>
                                      <p:to>
                                        <p:strVal val="visible"/>
                                      </p:to>
                                    </p:set>
                                    <p:anim calcmode="lin" valueType="num">
                                      <p:cBhvr additive="base">
                                        <p:cTn id="23" dur="500" fill="hold"/>
                                        <p:tgtEl>
                                          <p:spTgt spid="819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198">
                                            <p:txEl>
                                              <p:pRg st="3" end="3"/>
                                            </p:txEl>
                                          </p:spTgt>
                                        </p:tgtEl>
                                        <p:attrNameLst>
                                          <p:attrName>style.visibility</p:attrName>
                                        </p:attrNameLst>
                                      </p:cBhvr>
                                      <p:to>
                                        <p:strVal val="visible"/>
                                      </p:to>
                                    </p:set>
                                    <p:anim calcmode="lin" valueType="num">
                                      <p:cBhvr additive="base">
                                        <p:cTn id="29" dur="500" fill="hold"/>
                                        <p:tgtEl>
                                          <p:spTgt spid="819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199"/>
                                        </p:tgtEl>
                                        <p:attrNameLst>
                                          <p:attrName>style.visibility</p:attrName>
                                        </p:attrNameLst>
                                      </p:cBhvr>
                                      <p:to>
                                        <p:strVal val="visible"/>
                                      </p:to>
                                    </p:set>
                                    <p:anim calcmode="lin" valueType="num">
                                      <p:cBhvr additive="base">
                                        <p:cTn id="35" dur="500" fill="hold"/>
                                        <p:tgtEl>
                                          <p:spTgt spid="8199"/>
                                        </p:tgtEl>
                                        <p:attrNameLst>
                                          <p:attrName>ppt_x</p:attrName>
                                        </p:attrNameLst>
                                      </p:cBhvr>
                                      <p:tavLst>
                                        <p:tav tm="0">
                                          <p:val>
                                            <p:strVal val="#ppt_x"/>
                                          </p:val>
                                        </p:tav>
                                        <p:tav tm="100000">
                                          <p:val>
                                            <p:strVal val="#ppt_x"/>
                                          </p:val>
                                        </p:tav>
                                      </p:tavLst>
                                    </p:anim>
                                    <p:anim calcmode="lin" valueType="num">
                                      <p:cBhvr additive="base">
                                        <p:cTn id="36"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260B093-229A-4A08-8693-738F029FE22E}"/>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Lichamelijk onderzoek</a:t>
            </a:r>
          </a:p>
        </p:txBody>
      </p:sp>
      <p:pic>
        <p:nvPicPr>
          <p:cNvPr id="44035" name="Picture 5">
            <a:extLst>
              <a:ext uri="{FF2B5EF4-FFF2-40B4-BE49-F238E27FC236}">
                <a16:creationId xmlns:a16="http://schemas.microsoft.com/office/drawing/2014/main" id="{3E65EF17-DB23-4FE6-A928-9ED5732DA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9138"/>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hthoek 1">
            <a:extLst>
              <a:ext uri="{FF2B5EF4-FFF2-40B4-BE49-F238E27FC236}">
                <a16:creationId xmlns:a16="http://schemas.microsoft.com/office/drawing/2014/main" id="{1F59A62E-72B3-47BE-BAFC-CFA156848CBA}"/>
              </a:ext>
            </a:extLst>
          </p:cNvPr>
          <p:cNvSpPr>
            <a:spLocks noChangeArrowheads="1"/>
          </p:cNvSpPr>
          <p:nvPr/>
        </p:nvSpPr>
        <p:spPr bwMode="auto">
          <a:xfrm>
            <a:off x="971550" y="21336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a:solidFill>
                <a:schemeClr val="bg1"/>
              </a:solidFill>
            </a:endParaRPr>
          </a:p>
          <a:p>
            <a:pPr eaLnBrk="1" hangingPunct="1">
              <a:spcBef>
                <a:spcPct val="0"/>
              </a:spcBef>
            </a:pPr>
            <a:endParaRPr lang="nl-NL" altLang="nl-NL" sz="2800">
              <a:solidFill>
                <a:schemeClr val="bg1"/>
              </a:solidFill>
            </a:endParaRPr>
          </a:p>
        </p:txBody>
      </p:sp>
      <p:sp>
        <p:nvSpPr>
          <p:cNvPr id="2" name="Tekstvak 1">
            <a:extLst>
              <a:ext uri="{FF2B5EF4-FFF2-40B4-BE49-F238E27FC236}">
                <a16:creationId xmlns:a16="http://schemas.microsoft.com/office/drawing/2014/main" id="{9526FA66-D306-47DE-8EE2-D6C1CC47681E}"/>
              </a:ext>
            </a:extLst>
          </p:cNvPr>
          <p:cNvSpPr txBox="1"/>
          <p:nvPr/>
        </p:nvSpPr>
        <p:spPr>
          <a:xfrm>
            <a:off x="1600200" y="2552700"/>
            <a:ext cx="6086475" cy="2954338"/>
          </a:xfrm>
          <a:prstGeom prst="rect">
            <a:avLst/>
          </a:prstGeom>
          <a:noFill/>
        </p:spPr>
        <p:txBody>
          <a:bodyPr>
            <a:spAutoFit/>
          </a:bodyPr>
          <a:lstStyle/>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Hart: ritme, souffles</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Longen: piepen, crepitaties</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Enkels: oedeem</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Bloeddruk</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Centraal veneuze druk</a:t>
            </a:r>
          </a:p>
          <a:p>
            <a:pPr marL="285750" indent="-285750" eaLnBrk="1" hangingPunct="1">
              <a:buFont typeface="Arial" panose="020B0604020202020204" pitchFamily="34" charset="0"/>
              <a:buChar char="•"/>
              <a:defRPr/>
            </a:pPr>
            <a:endParaRPr lang="nl-NL" sz="2800" dirty="0">
              <a:solidFill>
                <a:schemeClr val="bg1"/>
              </a:solidFill>
              <a:latin typeface="+mn-lt"/>
              <a:cs typeface="+mn-cs"/>
            </a:endParaRPr>
          </a:p>
          <a:p>
            <a:pPr marL="285750" indent="-285750" eaLnBrk="1" hangingPunct="1">
              <a:buFont typeface="Arial" panose="020B0604020202020204" pitchFamily="34" charset="0"/>
              <a:buChar char="•"/>
              <a:defRPr/>
            </a:pPr>
            <a:endParaRPr lang="nl-NL" dirty="0">
              <a:solidFill>
                <a:schemeClr val="bg1"/>
              </a:solidFill>
              <a:latin typeface="+mn-lt"/>
              <a:cs typeface="+mn-cs"/>
            </a:endParaRPr>
          </a:p>
        </p:txBody>
      </p:sp>
      <p:pic>
        <p:nvPicPr>
          <p:cNvPr id="44038" name="Afbeelding 6">
            <a:extLst>
              <a:ext uri="{FF2B5EF4-FFF2-40B4-BE49-F238E27FC236}">
                <a16:creationId xmlns:a16="http://schemas.microsoft.com/office/drawing/2014/main" id="{12A1EED0-009E-407F-BDC9-9A9A6F81CA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6CC9393-84A2-4041-B893-7F1670A1AD1D}"/>
              </a:ext>
            </a:extLst>
          </p:cNvPr>
          <p:cNvSpPr>
            <a:spLocks noGrp="1" noChangeArrowheads="1"/>
          </p:cNvSpPr>
          <p:nvPr>
            <p:ph type="title"/>
          </p:nvPr>
        </p:nvSpPr>
        <p:spPr>
          <a:xfrm>
            <a:off x="1258888" y="274638"/>
            <a:ext cx="7427912" cy="1143000"/>
          </a:xfrm>
        </p:spPr>
        <p:txBody>
          <a:bodyPr/>
          <a:lstStyle/>
          <a:p>
            <a:pPr eaLnBrk="1" hangingPunct="1"/>
            <a:r>
              <a:rPr lang="nl-NL" altLang="nl-NL">
                <a:solidFill>
                  <a:srgbClr val="E51B24"/>
                </a:solidFill>
                <a:latin typeface="Trebuchet MS" panose="020B0603020202020204" pitchFamily="34" charset="0"/>
                <a:cs typeface="Tahoma" panose="020B0604030504040204" pitchFamily="34" charset="0"/>
              </a:rPr>
              <a:t>Verhoogde centraal veneuze druk (CVD)</a:t>
            </a:r>
          </a:p>
        </p:txBody>
      </p:sp>
      <p:pic>
        <p:nvPicPr>
          <p:cNvPr id="45059" name="Picture 5">
            <a:extLst>
              <a:ext uri="{FF2B5EF4-FFF2-40B4-BE49-F238E27FC236}">
                <a16:creationId xmlns:a16="http://schemas.microsoft.com/office/drawing/2014/main" id="{37F2D01B-F827-4720-8AC0-7FF5DE340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hthoek 1">
            <a:extLst>
              <a:ext uri="{FF2B5EF4-FFF2-40B4-BE49-F238E27FC236}">
                <a16:creationId xmlns:a16="http://schemas.microsoft.com/office/drawing/2014/main" id="{89F16E1A-E1FE-4223-A120-EC214D3DBFF4}"/>
              </a:ext>
            </a:extLst>
          </p:cNvPr>
          <p:cNvSpPr>
            <a:spLocks noChangeArrowheads="1"/>
          </p:cNvSpPr>
          <p:nvPr/>
        </p:nvSpPr>
        <p:spPr bwMode="auto">
          <a:xfrm>
            <a:off x="971550" y="21336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a:solidFill>
                <a:schemeClr val="bg1"/>
              </a:solidFill>
            </a:endParaRPr>
          </a:p>
          <a:p>
            <a:pPr eaLnBrk="1" hangingPunct="1">
              <a:spcBef>
                <a:spcPct val="0"/>
              </a:spcBef>
            </a:pPr>
            <a:endParaRPr lang="nl-NL" altLang="nl-NL" sz="2800">
              <a:solidFill>
                <a:schemeClr val="bg1"/>
              </a:solidFill>
            </a:endParaRPr>
          </a:p>
        </p:txBody>
      </p:sp>
      <p:pic>
        <p:nvPicPr>
          <p:cNvPr id="45061" name="Afbeelding 6">
            <a:extLst>
              <a:ext uri="{FF2B5EF4-FFF2-40B4-BE49-F238E27FC236}">
                <a16:creationId xmlns:a16="http://schemas.microsoft.com/office/drawing/2014/main" id="{1C0898B8-CED5-48B2-977A-E8E8CAC18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Afbeelding 1">
            <a:extLst>
              <a:ext uri="{FF2B5EF4-FFF2-40B4-BE49-F238E27FC236}">
                <a16:creationId xmlns:a16="http://schemas.microsoft.com/office/drawing/2014/main" id="{016746BD-B95F-497A-AD74-1B1EF56C83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177323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FA4B700-BF8B-4C0F-B940-A2F3EDDB42F6}"/>
              </a:ext>
            </a:extLst>
          </p:cNvPr>
          <p:cNvSpPr>
            <a:spLocks noGrp="1" noChangeArrowheads="1"/>
          </p:cNvSpPr>
          <p:nvPr>
            <p:ph type="title"/>
          </p:nvPr>
        </p:nvSpPr>
        <p:spPr>
          <a:xfrm>
            <a:off x="1258888" y="274638"/>
            <a:ext cx="7427912" cy="1143000"/>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Verhoogde CVD</a:t>
            </a:r>
          </a:p>
        </p:txBody>
      </p:sp>
      <p:sp>
        <p:nvSpPr>
          <p:cNvPr id="46083" name="Rechthoek 1">
            <a:extLst>
              <a:ext uri="{FF2B5EF4-FFF2-40B4-BE49-F238E27FC236}">
                <a16:creationId xmlns:a16="http://schemas.microsoft.com/office/drawing/2014/main" id="{EC45A6AA-15B1-4CBC-808B-EDA7F548C239}"/>
              </a:ext>
            </a:extLst>
          </p:cNvPr>
          <p:cNvSpPr>
            <a:spLocks noChangeArrowheads="1"/>
          </p:cNvSpPr>
          <p:nvPr/>
        </p:nvSpPr>
        <p:spPr bwMode="auto">
          <a:xfrm>
            <a:off x="971550" y="21336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a:solidFill>
                <a:schemeClr val="bg1"/>
              </a:solidFill>
            </a:endParaRPr>
          </a:p>
          <a:p>
            <a:pPr eaLnBrk="1" hangingPunct="1">
              <a:spcBef>
                <a:spcPct val="0"/>
              </a:spcBef>
            </a:pPr>
            <a:endParaRPr lang="nl-NL" altLang="nl-NL" sz="2800">
              <a:solidFill>
                <a:schemeClr val="bg1"/>
              </a:solidFill>
            </a:endParaRPr>
          </a:p>
        </p:txBody>
      </p:sp>
      <p:pic>
        <p:nvPicPr>
          <p:cNvPr id="46084" name="Afbeelding 6">
            <a:extLst>
              <a:ext uri="{FF2B5EF4-FFF2-40B4-BE49-F238E27FC236}">
                <a16:creationId xmlns:a16="http://schemas.microsoft.com/office/drawing/2014/main" id="{B32514FD-1D63-4867-8238-5C64A422CD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kstvak 1">
            <a:extLst>
              <a:ext uri="{FF2B5EF4-FFF2-40B4-BE49-F238E27FC236}">
                <a16:creationId xmlns:a16="http://schemas.microsoft.com/office/drawing/2014/main" id="{9D458E4D-08ED-4A67-A928-14834CA56E79}"/>
              </a:ext>
            </a:extLst>
          </p:cNvPr>
          <p:cNvSpPr txBox="1">
            <a:spLocks noChangeArrowheads="1"/>
          </p:cNvSpPr>
          <p:nvPr/>
        </p:nvSpPr>
        <p:spPr bwMode="auto">
          <a:xfrm>
            <a:off x="2411413" y="1268413"/>
            <a:ext cx="5530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b="1">
                <a:latin typeface="Calibri" panose="020F0502020204030204" pitchFamily="34" charset="0"/>
              </a:rPr>
              <a:t>JVP = Jugular Venous Pressure</a:t>
            </a:r>
          </a:p>
        </p:txBody>
      </p:sp>
      <p:pic>
        <p:nvPicPr>
          <p:cNvPr id="46086" name="Afbeelding 2">
            <a:extLst>
              <a:ext uri="{FF2B5EF4-FFF2-40B4-BE49-F238E27FC236}">
                <a16:creationId xmlns:a16="http://schemas.microsoft.com/office/drawing/2014/main" id="{1F55E267-461A-4D0F-A428-0D8805A014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582863"/>
            <a:ext cx="4392612"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Afbeelding 3">
            <a:extLst>
              <a:ext uri="{FF2B5EF4-FFF2-40B4-BE49-F238E27FC236}">
                <a16:creationId xmlns:a16="http://schemas.microsoft.com/office/drawing/2014/main" id="{F99B8291-B689-49E9-BF68-A5B5F234F5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54200"/>
            <a:ext cx="3146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6E07CAA9-4E94-4761-9291-75CA390A7F05}"/>
              </a:ext>
            </a:extLst>
          </p:cNvPr>
          <p:cNvSpPr>
            <a:spLocks noGrp="1"/>
          </p:cNvSpPr>
          <p:nvPr>
            <p:ph type="title"/>
          </p:nvPr>
        </p:nvSpPr>
        <p:spPr>
          <a:xfrm>
            <a:off x="395288" y="1773238"/>
            <a:ext cx="8507412" cy="2217737"/>
          </a:xfrm>
        </p:spPr>
        <p:txBody>
          <a:bodyPr/>
          <a:lstStyle/>
          <a:p>
            <a:r>
              <a:rPr lang="nl-NL" altLang="nl-NL" sz="5400">
                <a:solidFill>
                  <a:srgbClr val="E51B24"/>
                </a:solidFill>
                <a:latin typeface="Calibri" panose="020F0502020204030204" pitchFamily="34" charset="0"/>
              </a:rPr>
              <a:t>Ziektebeeld</a:t>
            </a:r>
          </a:p>
        </p:txBody>
      </p:sp>
      <p:pic>
        <p:nvPicPr>
          <p:cNvPr id="6147" name="Afbeelding 3">
            <a:extLst>
              <a:ext uri="{FF2B5EF4-FFF2-40B4-BE49-F238E27FC236}">
                <a16:creationId xmlns:a16="http://schemas.microsoft.com/office/drawing/2014/main" id="{16D68A4C-B6E2-443F-817D-4A40E4270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BBD7677E-530F-412C-B182-E6242D420A27}"/>
              </a:ext>
            </a:extLst>
          </p:cNvPr>
          <p:cNvSpPr>
            <a:spLocks noGrp="1"/>
          </p:cNvSpPr>
          <p:nvPr>
            <p:ph type="title"/>
          </p:nvPr>
        </p:nvSpPr>
        <p:spPr/>
        <p:txBody>
          <a:bodyPr/>
          <a:lstStyle/>
          <a:p>
            <a:r>
              <a:rPr lang="nl-NL" altLang="nl-NL">
                <a:solidFill>
                  <a:srgbClr val="E51B24"/>
                </a:solidFill>
                <a:latin typeface="Trebuchet MS" panose="020B0603020202020204" pitchFamily="34" charset="0"/>
              </a:rPr>
              <a:t>Oedeem</a:t>
            </a:r>
            <a:endParaRPr lang="nl-NL" altLang="nl-NL">
              <a:solidFill>
                <a:srgbClr val="E51B24"/>
              </a:solidFill>
            </a:endParaRPr>
          </a:p>
        </p:txBody>
      </p:sp>
      <p:pic>
        <p:nvPicPr>
          <p:cNvPr id="47107" name="Picture 8" descr="https://upload.wikimedia.org/wikipedia/commons/thumb/8/84/Combinpedal.jpg/220px-Combinpedal.jpg">
            <a:hlinkClick r:id="rId3"/>
            <a:extLst>
              <a:ext uri="{FF2B5EF4-FFF2-40B4-BE49-F238E27FC236}">
                <a16:creationId xmlns:a16="http://schemas.microsoft.com/office/drawing/2014/main" id="{DB49D0E9-DE38-49EC-962E-E0E7FF7D2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95463"/>
            <a:ext cx="40322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Afbeelding 4">
            <a:extLst>
              <a:ext uri="{FF2B5EF4-FFF2-40B4-BE49-F238E27FC236}">
                <a16:creationId xmlns:a16="http://schemas.microsoft.com/office/drawing/2014/main" id="{874A2E05-6D46-4F8D-97F3-6C68CF4440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0983DA1-088A-41C4-B860-552E24C3F888}"/>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Algoritme diagnostiek HF</a:t>
            </a:r>
          </a:p>
        </p:txBody>
      </p:sp>
      <p:sp>
        <p:nvSpPr>
          <p:cNvPr id="48131" name="Text Box 3">
            <a:extLst>
              <a:ext uri="{FF2B5EF4-FFF2-40B4-BE49-F238E27FC236}">
                <a16:creationId xmlns:a16="http://schemas.microsoft.com/office/drawing/2014/main" id="{111E34D1-D897-43CD-85B7-C36905C972C4}"/>
              </a:ext>
            </a:extLst>
          </p:cNvPr>
          <p:cNvSpPr txBox="1">
            <a:spLocks noChangeArrowheads="1"/>
          </p:cNvSpPr>
          <p:nvPr/>
        </p:nvSpPr>
        <p:spPr bwMode="auto">
          <a:xfrm>
            <a:off x="1116013" y="2276475"/>
            <a:ext cx="1943100"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Acuut ontstaan</a:t>
            </a:r>
          </a:p>
        </p:txBody>
      </p:sp>
      <p:sp>
        <p:nvSpPr>
          <p:cNvPr id="48132" name="Text Box 4">
            <a:extLst>
              <a:ext uri="{FF2B5EF4-FFF2-40B4-BE49-F238E27FC236}">
                <a16:creationId xmlns:a16="http://schemas.microsoft.com/office/drawing/2014/main" id="{9E2483CB-A00D-4354-9A66-C49256A30000}"/>
              </a:ext>
            </a:extLst>
          </p:cNvPr>
          <p:cNvSpPr txBox="1">
            <a:spLocks noChangeArrowheads="1"/>
          </p:cNvSpPr>
          <p:nvPr/>
        </p:nvSpPr>
        <p:spPr bwMode="auto">
          <a:xfrm>
            <a:off x="3203575" y="1557338"/>
            <a:ext cx="2592388" cy="527050"/>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Symptomen en verschijnselen passend bij hartfalen</a:t>
            </a:r>
          </a:p>
        </p:txBody>
      </p:sp>
      <p:sp>
        <p:nvSpPr>
          <p:cNvPr id="48133" name="Text Box 5">
            <a:extLst>
              <a:ext uri="{FF2B5EF4-FFF2-40B4-BE49-F238E27FC236}">
                <a16:creationId xmlns:a16="http://schemas.microsoft.com/office/drawing/2014/main" id="{8067693F-2CFF-480F-ACF4-920F43E26837}"/>
              </a:ext>
            </a:extLst>
          </p:cNvPr>
          <p:cNvSpPr txBox="1">
            <a:spLocks noChangeArrowheads="1"/>
          </p:cNvSpPr>
          <p:nvPr/>
        </p:nvSpPr>
        <p:spPr bwMode="auto">
          <a:xfrm>
            <a:off x="5514975" y="2344738"/>
            <a:ext cx="2017713"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Geleidelijk ontstaan</a:t>
            </a:r>
          </a:p>
        </p:txBody>
      </p:sp>
      <p:sp>
        <p:nvSpPr>
          <p:cNvPr id="48134" name="Text Box 7">
            <a:extLst>
              <a:ext uri="{FF2B5EF4-FFF2-40B4-BE49-F238E27FC236}">
                <a16:creationId xmlns:a16="http://schemas.microsoft.com/office/drawing/2014/main" id="{75CE9EF6-3B7D-452C-A543-F0EB59826D24}"/>
              </a:ext>
            </a:extLst>
          </p:cNvPr>
          <p:cNvSpPr txBox="1">
            <a:spLocks noChangeArrowheads="1"/>
          </p:cNvSpPr>
          <p:nvPr/>
        </p:nvSpPr>
        <p:spPr bwMode="auto">
          <a:xfrm>
            <a:off x="5508625" y="3141663"/>
            <a:ext cx="2952750"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ECG, (NT-pro)BNP, evt. X-thorax</a:t>
            </a:r>
          </a:p>
        </p:txBody>
      </p:sp>
      <p:sp>
        <p:nvSpPr>
          <p:cNvPr id="48135" name="Line 21">
            <a:extLst>
              <a:ext uri="{FF2B5EF4-FFF2-40B4-BE49-F238E27FC236}">
                <a16:creationId xmlns:a16="http://schemas.microsoft.com/office/drawing/2014/main" id="{CA1124AA-44B3-43DA-8799-0EB0E0640416}"/>
              </a:ext>
            </a:extLst>
          </p:cNvPr>
          <p:cNvSpPr>
            <a:spLocks noChangeShapeType="1"/>
          </p:cNvSpPr>
          <p:nvPr/>
        </p:nvSpPr>
        <p:spPr bwMode="auto">
          <a:xfrm>
            <a:off x="6732588" y="26368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8136" name="Line 25">
            <a:extLst>
              <a:ext uri="{FF2B5EF4-FFF2-40B4-BE49-F238E27FC236}">
                <a16:creationId xmlns:a16="http://schemas.microsoft.com/office/drawing/2014/main" id="{BC78967D-6744-4BDB-BCF6-CDE1F46B084F}"/>
              </a:ext>
            </a:extLst>
          </p:cNvPr>
          <p:cNvSpPr>
            <a:spLocks noChangeShapeType="1"/>
          </p:cNvSpPr>
          <p:nvPr/>
        </p:nvSpPr>
        <p:spPr bwMode="auto">
          <a:xfrm flipH="1">
            <a:off x="2916238" y="2060575"/>
            <a:ext cx="287337"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8137" name="Line 26">
            <a:extLst>
              <a:ext uri="{FF2B5EF4-FFF2-40B4-BE49-F238E27FC236}">
                <a16:creationId xmlns:a16="http://schemas.microsoft.com/office/drawing/2014/main" id="{58D3FD93-C9E3-4E94-9A8E-3B7130AE643A}"/>
              </a:ext>
            </a:extLst>
          </p:cNvPr>
          <p:cNvSpPr>
            <a:spLocks noChangeShapeType="1"/>
          </p:cNvSpPr>
          <p:nvPr/>
        </p:nvSpPr>
        <p:spPr bwMode="auto">
          <a:xfrm>
            <a:off x="5795963" y="2060575"/>
            <a:ext cx="43180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pic>
        <p:nvPicPr>
          <p:cNvPr id="48138" name="Afbeelding 10">
            <a:extLst>
              <a:ext uri="{FF2B5EF4-FFF2-40B4-BE49-F238E27FC236}">
                <a16:creationId xmlns:a16="http://schemas.microsoft.com/office/drawing/2014/main" id="{DA5F94C3-7EAF-439F-9C16-93EA303FE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357478B-EA1A-4B43-AE2F-737537EABFC0}"/>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Aanvullend onderzoek</a:t>
            </a:r>
          </a:p>
        </p:txBody>
      </p:sp>
      <p:pic>
        <p:nvPicPr>
          <p:cNvPr id="49155" name="Picture 5">
            <a:extLst>
              <a:ext uri="{FF2B5EF4-FFF2-40B4-BE49-F238E27FC236}">
                <a16:creationId xmlns:a16="http://schemas.microsoft.com/office/drawing/2014/main" id="{4E35C60D-0B0B-4CB8-801F-9B159615F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Rechthoek 1">
            <a:extLst>
              <a:ext uri="{FF2B5EF4-FFF2-40B4-BE49-F238E27FC236}">
                <a16:creationId xmlns:a16="http://schemas.microsoft.com/office/drawing/2014/main" id="{E9022E7F-B086-4E89-9014-DC7F897DB510}"/>
              </a:ext>
            </a:extLst>
          </p:cNvPr>
          <p:cNvSpPr>
            <a:spLocks noChangeArrowheads="1"/>
          </p:cNvSpPr>
          <p:nvPr/>
        </p:nvSpPr>
        <p:spPr bwMode="auto">
          <a:xfrm>
            <a:off x="971550" y="21336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nl-NL" altLang="nl-NL" sz="2800">
              <a:solidFill>
                <a:schemeClr val="bg1"/>
              </a:solidFill>
            </a:endParaRPr>
          </a:p>
          <a:p>
            <a:pPr eaLnBrk="1" hangingPunct="1">
              <a:spcBef>
                <a:spcPct val="0"/>
              </a:spcBef>
            </a:pPr>
            <a:endParaRPr lang="nl-NL" altLang="nl-NL" sz="2800">
              <a:solidFill>
                <a:schemeClr val="bg1"/>
              </a:solidFill>
            </a:endParaRPr>
          </a:p>
        </p:txBody>
      </p:sp>
      <p:sp>
        <p:nvSpPr>
          <p:cNvPr id="2" name="Tekstvak 1">
            <a:extLst>
              <a:ext uri="{FF2B5EF4-FFF2-40B4-BE49-F238E27FC236}">
                <a16:creationId xmlns:a16="http://schemas.microsoft.com/office/drawing/2014/main" id="{E0A83CDC-D314-4FAA-B1E9-F8BA1ABAD869}"/>
              </a:ext>
            </a:extLst>
          </p:cNvPr>
          <p:cNvSpPr txBox="1">
            <a:spLocks noChangeArrowheads="1"/>
          </p:cNvSpPr>
          <p:nvPr/>
        </p:nvSpPr>
        <p:spPr bwMode="auto">
          <a:xfrm>
            <a:off x="1600200" y="2552700"/>
            <a:ext cx="60864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a:latin typeface="Trebuchet MS" panose="020B0603020202020204" pitchFamily="34" charset="0"/>
                <a:cs typeface="Tahoma" panose="020B0604030504040204" pitchFamily="34" charset="0"/>
              </a:rPr>
              <a:t>ECG</a:t>
            </a:r>
          </a:p>
          <a:p>
            <a:pPr eaLnBrk="1" hangingPunct="1">
              <a:spcBef>
                <a:spcPct val="0"/>
              </a:spcBef>
              <a:buSzPct val="60000"/>
              <a:buFont typeface="Webdings" panose="05030102010509060703" pitchFamily="18" charset="2"/>
              <a:buChar char="Y"/>
            </a:pPr>
            <a:r>
              <a:rPr lang="nl-NL" altLang="nl-NL">
                <a:latin typeface="Trebuchet MS" panose="020B0603020202020204" pitchFamily="34" charset="0"/>
                <a:cs typeface="Tahoma" panose="020B0604030504040204" pitchFamily="34" charset="0"/>
              </a:rPr>
              <a:t>(NT-pro)BNP</a:t>
            </a:r>
          </a:p>
          <a:p>
            <a:pPr eaLnBrk="1" hangingPunct="1">
              <a:spcBef>
                <a:spcPct val="0"/>
              </a:spcBef>
              <a:buSzPct val="60000"/>
              <a:buFont typeface="Webdings" panose="05030102010509060703" pitchFamily="18" charset="2"/>
              <a:buChar char="Y"/>
            </a:pPr>
            <a:r>
              <a:rPr lang="nl-NL" altLang="nl-NL">
                <a:latin typeface="Trebuchet MS" panose="020B0603020202020204" pitchFamily="34" charset="0"/>
                <a:cs typeface="Tahoma" panose="020B0604030504040204" pitchFamily="34" charset="0"/>
              </a:rPr>
              <a:t>Spirometrie? (COPD!)</a:t>
            </a:r>
          </a:p>
          <a:p>
            <a:pPr eaLnBrk="1" hangingPunct="1">
              <a:spcBef>
                <a:spcPct val="0"/>
              </a:spcBef>
              <a:buSzPct val="60000"/>
              <a:buFont typeface="Webdings" panose="05030102010509060703" pitchFamily="18" charset="2"/>
              <a:buChar char="Y"/>
            </a:pPr>
            <a:endParaRPr lang="nl-NL" altLang="nl-NL" sz="1800">
              <a:latin typeface="Trebuchet MS" panose="020B0603020202020204" pitchFamily="34" charset="0"/>
              <a:cs typeface="Tahoma" panose="020B0604030504040204" pitchFamily="34" charset="0"/>
            </a:endParaRPr>
          </a:p>
        </p:txBody>
      </p:sp>
      <p:pic>
        <p:nvPicPr>
          <p:cNvPr id="49158" name="Afbeelding 6">
            <a:extLst>
              <a:ext uri="{FF2B5EF4-FFF2-40B4-BE49-F238E27FC236}">
                <a16:creationId xmlns:a16="http://schemas.microsoft.com/office/drawing/2014/main" id="{62A36464-5078-473F-BE48-069E216FDA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8D8BF4BF-9D1B-45C8-9F99-C7A46D2741B7}"/>
              </a:ext>
            </a:extLst>
          </p:cNvPr>
          <p:cNvSpPr>
            <a:spLocks noGrp="1"/>
          </p:cNvSpPr>
          <p:nvPr>
            <p:ph type="title"/>
          </p:nvPr>
        </p:nvSpPr>
        <p:spPr/>
        <p:txBody>
          <a:bodyPr/>
          <a:lstStyle/>
          <a:p>
            <a:r>
              <a:rPr lang="nl-NL" altLang="nl-NL">
                <a:solidFill>
                  <a:srgbClr val="E51B24"/>
                </a:solidFill>
                <a:latin typeface="Calibri" panose="020F0502020204030204" pitchFamily="34" charset="0"/>
              </a:rPr>
              <a:t>Electrocardiogram</a:t>
            </a:r>
          </a:p>
        </p:txBody>
      </p:sp>
      <p:sp>
        <p:nvSpPr>
          <p:cNvPr id="50179" name="Tijdelijke aanduiding voor inhoud 2">
            <a:extLst>
              <a:ext uri="{FF2B5EF4-FFF2-40B4-BE49-F238E27FC236}">
                <a16:creationId xmlns:a16="http://schemas.microsoft.com/office/drawing/2014/main" id="{4F011D42-62EB-4810-863C-816776DDC185}"/>
              </a:ext>
            </a:extLst>
          </p:cNvPr>
          <p:cNvSpPr>
            <a:spLocks noGrp="1"/>
          </p:cNvSpPr>
          <p:nvPr>
            <p:ph idx="1"/>
          </p:nvPr>
        </p:nvSpPr>
        <p:spPr/>
        <p:txBody>
          <a:bodyPr/>
          <a:lstStyle/>
          <a:p>
            <a:pPr>
              <a:buSzPct val="60000"/>
              <a:buFont typeface="Webdings" panose="05030102010509060703" pitchFamily="18" charset="2"/>
              <a:buChar char="Y"/>
            </a:pPr>
            <a:r>
              <a:rPr lang="nl-NL" altLang="nl-NL" sz="2800">
                <a:latin typeface="Trebuchet MS" panose="020B0603020202020204" pitchFamily="34" charset="0"/>
                <a:cs typeface="Arial" panose="020B0604020202020204" pitchFamily="34" charset="0"/>
              </a:rPr>
              <a:t>Hartritme en geleiding</a:t>
            </a:r>
          </a:p>
          <a:p>
            <a:pPr>
              <a:buSzPct val="60000"/>
              <a:buFont typeface="Webdings" panose="05030102010509060703" pitchFamily="18" charset="2"/>
              <a:buChar char="Y"/>
            </a:pPr>
            <a:endParaRPr lang="nl-NL" altLang="nl-NL" sz="2800">
              <a:latin typeface="Trebuchet MS" panose="020B0603020202020204" pitchFamily="34" charset="0"/>
              <a:cs typeface="Arial" panose="020B0604020202020204" pitchFamily="34" charset="0"/>
            </a:endParaRPr>
          </a:p>
          <a:p>
            <a:pPr>
              <a:buSzPct val="60000"/>
              <a:buFont typeface="Webdings" panose="05030102010509060703" pitchFamily="18" charset="2"/>
              <a:buChar char="Y"/>
            </a:pPr>
            <a:r>
              <a:rPr lang="nl-NL" altLang="nl-NL" sz="2800">
                <a:latin typeface="Trebuchet MS" panose="020B0603020202020204" pitchFamily="34" charset="0"/>
                <a:cs typeface="Arial" panose="020B0604020202020204" pitchFamily="34" charset="0"/>
              </a:rPr>
              <a:t>Aanwijzingen voor ischemie of myocardinfarct</a:t>
            </a:r>
          </a:p>
          <a:p>
            <a:pPr>
              <a:buSzPct val="60000"/>
              <a:buFont typeface="Webdings" panose="05030102010509060703" pitchFamily="18" charset="2"/>
              <a:buChar char="Y"/>
            </a:pPr>
            <a:endParaRPr lang="nl-NL" altLang="nl-NL" sz="2800">
              <a:latin typeface="Trebuchet MS" panose="020B0603020202020204" pitchFamily="34" charset="0"/>
              <a:cs typeface="Arial" panose="020B0604020202020204" pitchFamily="34" charset="0"/>
            </a:endParaRPr>
          </a:p>
          <a:p>
            <a:pPr>
              <a:buSzPct val="60000"/>
              <a:buFont typeface="Webdings" panose="05030102010509060703" pitchFamily="18" charset="2"/>
              <a:buChar char="Y"/>
            </a:pPr>
            <a:r>
              <a:rPr lang="nl-NL" altLang="nl-NL" sz="2800">
                <a:latin typeface="Trebuchet MS" panose="020B0603020202020204" pitchFamily="34" charset="0"/>
                <a:cs typeface="Arial" panose="020B0604020202020204" pitchFamily="34" charset="0"/>
              </a:rPr>
              <a:t>Aanwijzingen voor LVH, bundeltakblok/elektrische dissynchronie, verlengde QT-tijd, hartritmestoornissen </a:t>
            </a:r>
          </a:p>
        </p:txBody>
      </p:sp>
      <p:pic>
        <p:nvPicPr>
          <p:cNvPr id="50180" name="Afbeelding 4">
            <a:extLst>
              <a:ext uri="{FF2B5EF4-FFF2-40B4-BE49-F238E27FC236}">
                <a16:creationId xmlns:a16="http://schemas.microsoft.com/office/drawing/2014/main" id="{5DEBB6F9-DD77-430E-B629-DBD9CD88E7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0FD3C8-5238-4943-A62B-7CB3D5272629}"/>
              </a:ext>
            </a:extLst>
          </p:cNvPr>
          <p:cNvSpPr>
            <a:spLocks noGrp="1" noChangeArrowheads="1"/>
          </p:cNvSpPr>
          <p:nvPr>
            <p:ph type="title"/>
          </p:nvPr>
        </p:nvSpPr>
        <p:spPr>
          <a:xfrm>
            <a:off x="457200" y="361950"/>
            <a:ext cx="8218488" cy="990600"/>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BNP/NT-proBNP</a:t>
            </a:r>
          </a:p>
        </p:txBody>
      </p:sp>
      <p:sp>
        <p:nvSpPr>
          <p:cNvPr id="30723" name="Rectangle 3">
            <a:extLst>
              <a:ext uri="{FF2B5EF4-FFF2-40B4-BE49-F238E27FC236}">
                <a16:creationId xmlns:a16="http://schemas.microsoft.com/office/drawing/2014/main" id="{A35C1A7E-DF70-428C-AE1A-AD1713DA1BF9}"/>
              </a:ext>
            </a:extLst>
          </p:cNvPr>
          <p:cNvSpPr>
            <a:spLocks noGrp="1" noChangeArrowheads="1"/>
          </p:cNvSpPr>
          <p:nvPr>
            <p:ph type="body" idx="1"/>
          </p:nvPr>
        </p:nvSpPr>
        <p:spPr>
          <a:xfrm>
            <a:off x="523875" y="1876425"/>
            <a:ext cx="8229600" cy="4525963"/>
          </a:xfrm>
        </p:spPr>
        <p:txBody>
          <a:bodyPr/>
          <a:lstStyle/>
          <a:p>
            <a:pPr eaLnBrk="1" hangingPunct="1">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Natriuretische peptiden</a:t>
            </a:r>
          </a:p>
          <a:p>
            <a:pPr eaLnBrk="1" hangingPunct="1">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Zijn biologische ACE-remmers</a:t>
            </a:r>
          </a:p>
          <a:p>
            <a:pPr eaLnBrk="1" hangingPunct="1">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Geproduceerd door spiercellen</a:t>
            </a:r>
          </a:p>
          <a:p>
            <a:pPr eaLnBrk="1" hangingPunct="1">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Bij toegenomen wandspanning hart</a:t>
            </a:r>
          </a:p>
          <a:p>
            <a:pPr eaLnBrk="1" hangingPunct="1">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Biomarkers voor hartfalen</a:t>
            </a:r>
          </a:p>
        </p:txBody>
      </p:sp>
      <p:pic>
        <p:nvPicPr>
          <p:cNvPr id="51204" name="Afbeelding 4">
            <a:extLst>
              <a:ext uri="{FF2B5EF4-FFF2-40B4-BE49-F238E27FC236}">
                <a16:creationId xmlns:a16="http://schemas.microsoft.com/office/drawing/2014/main" id="{CDE8E53F-D835-46D1-A888-997DF12A9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F93E485-C152-4117-8BD6-637E23235BE4}"/>
              </a:ext>
            </a:extLst>
          </p:cNvPr>
          <p:cNvSpPr>
            <a:spLocks noGrp="1"/>
          </p:cNvSpPr>
          <p:nvPr>
            <p:ph type="title"/>
          </p:nvPr>
        </p:nvSpPr>
        <p:spPr/>
        <p:txBody>
          <a:bodyPr/>
          <a:lstStyle/>
          <a:p>
            <a:r>
              <a:rPr lang="nl-NL" altLang="nl-NL" sz="4000">
                <a:solidFill>
                  <a:srgbClr val="E51B24"/>
                </a:solidFill>
                <a:latin typeface="Calibri" panose="020F0502020204030204" pitchFamily="34" charset="0"/>
                <a:cs typeface="Tahoma" panose="020B0604030504040204" pitchFamily="34" charset="0"/>
              </a:rPr>
              <a:t>Andere redenen voor BNP-stijging</a:t>
            </a:r>
          </a:p>
        </p:txBody>
      </p:sp>
      <p:sp>
        <p:nvSpPr>
          <p:cNvPr id="52227" name="Rectangle 3">
            <a:extLst>
              <a:ext uri="{FF2B5EF4-FFF2-40B4-BE49-F238E27FC236}">
                <a16:creationId xmlns:a16="http://schemas.microsoft.com/office/drawing/2014/main" id="{DE1A4A71-3D4A-4770-AB90-313463325FC4}"/>
              </a:ext>
            </a:extLst>
          </p:cNvPr>
          <p:cNvSpPr>
            <a:spLocks noGrp="1"/>
          </p:cNvSpPr>
          <p:nvPr>
            <p:ph type="body" idx="1"/>
          </p:nvPr>
        </p:nvSpPr>
        <p:spPr/>
        <p:txBody>
          <a:bodyPr/>
          <a:lstStyle/>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Acuut coronair syndroom</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Longembolie</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Nierinsufficiëntie</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Pulmonale hypertensie </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Sepsis</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Leeftijd &gt;75 jaar</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Atriumfibrilleren</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Linker ventrikel hypertrofie (LVH)</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Ernstig COPD</a:t>
            </a:r>
          </a:p>
        </p:txBody>
      </p:sp>
      <p:pic>
        <p:nvPicPr>
          <p:cNvPr id="52228" name="Afbeelding 4">
            <a:extLst>
              <a:ext uri="{FF2B5EF4-FFF2-40B4-BE49-F238E27FC236}">
                <a16:creationId xmlns:a16="http://schemas.microsoft.com/office/drawing/2014/main" id="{D94240AA-4335-4B4E-8250-FD57E22392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90C837B-16A3-49F4-83EF-0F79AC64E978}"/>
              </a:ext>
            </a:extLst>
          </p:cNvPr>
          <p:cNvSpPr>
            <a:spLocks noGrp="1" noChangeArrowheads="1"/>
          </p:cNvSpPr>
          <p:nvPr>
            <p:ph type="title"/>
          </p:nvPr>
        </p:nvSpPr>
        <p:spPr/>
        <p:txBody>
          <a:bodyPr/>
          <a:lstStyle/>
          <a:p>
            <a:pPr eaLnBrk="1" hangingPunct="1"/>
            <a:r>
              <a:rPr lang="nl-NL" altLang="nl-NL">
                <a:solidFill>
                  <a:srgbClr val="E51B24"/>
                </a:solidFill>
                <a:latin typeface="Calibri" panose="020F0502020204030204" pitchFamily="34" charset="0"/>
              </a:rPr>
              <a:t>Betekenis aanvullend onderzoek</a:t>
            </a:r>
          </a:p>
        </p:txBody>
      </p:sp>
      <p:sp>
        <p:nvSpPr>
          <p:cNvPr id="32771" name="Rectangle 3">
            <a:extLst>
              <a:ext uri="{FF2B5EF4-FFF2-40B4-BE49-F238E27FC236}">
                <a16:creationId xmlns:a16="http://schemas.microsoft.com/office/drawing/2014/main" id="{791646FE-2DB0-4BF5-BFAA-27227C518366}"/>
              </a:ext>
            </a:extLst>
          </p:cNvPr>
          <p:cNvSpPr>
            <a:spLocks noGrp="1" noChangeArrowheads="1"/>
          </p:cNvSpPr>
          <p:nvPr>
            <p:ph type="body" sz="half" idx="1"/>
          </p:nvPr>
        </p:nvSpPr>
        <p:spPr>
          <a:xfrm>
            <a:off x="971550" y="1600200"/>
            <a:ext cx="6696075" cy="1973263"/>
          </a:xfrm>
        </p:spPr>
        <p:txBody>
          <a:bodyPr/>
          <a:lstStyle/>
          <a:p>
            <a:pPr marL="0" indent="0" eaLnBrk="1" hangingPunct="1">
              <a:lnSpc>
                <a:spcPct val="90000"/>
              </a:lnSpc>
              <a:buFontTx/>
              <a:buNone/>
            </a:pPr>
            <a:endParaRPr lang="nl-NL" altLang="nl-NL" sz="2400">
              <a:latin typeface="Calibri" panose="020F0502020204030204" pitchFamily="34" charset="0"/>
            </a:endParaRPr>
          </a:p>
          <a:p>
            <a:pPr marL="0" indent="0" eaLnBrk="1" hangingPunct="1">
              <a:lnSpc>
                <a:spcPct val="90000"/>
              </a:lnSpc>
              <a:buFontTx/>
              <a:buNone/>
            </a:pPr>
            <a:r>
              <a:rPr lang="nl-NL" altLang="nl-NL" sz="2400">
                <a:latin typeface="Calibri" panose="020F0502020204030204" pitchFamily="34" charset="0"/>
              </a:rPr>
              <a:t>Normaal ECG en normaal (NT-Pro)BNP sluiten hartfalen vrijwel uit!</a:t>
            </a:r>
          </a:p>
          <a:p>
            <a:pPr marL="0" indent="0" eaLnBrk="1" hangingPunct="1">
              <a:lnSpc>
                <a:spcPct val="90000"/>
              </a:lnSpc>
              <a:buFontTx/>
              <a:buNone/>
            </a:pPr>
            <a:endParaRPr lang="nl-NL" altLang="nl-NL" sz="2800" b="1">
              <a:latin typeface="Calibri" panose="020F0502020204030204" pitchFamily="34" charset="0"/>
            </a:endParaRPr>
          </a:p>
        </p:txBody>
      </p:sp>
      <p:graphicFrame>
        <p:nvGraphicFramePr>
          <p:cNvPr id="33797" name="Group 5">
            <a:extLst>
              <a:ext uri="{FF2B5EF4-FFF2-40B4-BE49-F238E27FC236}">
                <a16:creationId xmlns:a16="http://schemas.microsoft.com/office/drawing/2014/main" id="{16334EEC-651C-49E1-8FC6-84E21B886C61}"/>
              </a:ext>
            </a:extLst>
          </p:cNvPr>
          <p:cNvGraphicFramePr>
            <a:graphicFrameLocks noGrp="1"/>
          </p:cNvGraphicFramePr>
          <p:nvPr>
            <p:ph sz="half" idx="2"/>
          </p:nvPr>
        </p:nvGraphicFramePr>
        <p:xfrm>
          <a:off x="1691680" y="3212976"/>
          <a:ext cx="5524500" cy="2483804"/>
        </p:xfrm>
        <a:graphic>
          <a:graphicData uri="http://schemas.openxmlformats.org/drawingml/2006/table">
            <a:tbl>
              <a:tblPr>
                <a:tableStyleId>{35758FB7-9AC5-4552-8A53-C91805E547FA}</a:tableStyleId>
              </a:tblPr>
              <a:tblGrid>
                <a:gridCol w="2736304">
                  <a:extLst>
                    <a:ext uri="{9D8B030D-6E8A-4147-A177-3AD203B41FA5}">
                      <a16:colId xmlns:a16="http://schemas.microsoft.com/office/drawing/2014/main" val="20000"/>
                    </a:ext>
                  </a:extLst>
                </a:gridCol>
                <a:gridCol w="2788196">
                  <a:extLst>
                    <a:ext uri="{9D8B030D-6E8A-4147-A177-3AD203B41FA5}">
                      <a16:colId xmlns:a16="http://schemas.microsoft.com/office/drawing/2014/main" val="20001"/>
                    </a:ext>
                  </a:extLst>
                </a:gridCol>
              </a:tblGrid>
              <a:tr h="829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solidFill>
                            <a:schemeClr val="tx1"/>
                          </a:solidFill>
                          <a:effectLst/>
                          <a:latin typeface="Calibri" panose="020F0502020204030204" pitchFamily="34" charset="0"/>
                        </a:rPr>
                        <a:t>Kans op </a:t>
                      </a:r>
                      <a:br>
                        <a:rPr kumimoji="0" lang="nl-NL" sz="2400" u="none" strike="noStrike" cap="none" normalizeH="0" baseline="0" dirty="0">
                          <a:ln>
                            <a:noFill/>
                          </a:ln>
                          <a:solidFill>
                            <a:schemeClr val="tx1"/>
                          </a:solidFill>
                          <a:effectLst/>
                          <a:latin typeface="Calibri" panose="020F0502020204030204" pitchFamily="34" charset="0"/>
                        </a:rPr>
                      </a:br>
                      <a:r>
                        <a:rPr kumimoji="0" lang="nl-NL" sz="2400" b="1" u="none" strike="noStrike" cap="none" normalizeH="0" baseline="0" dirty="0">
                          <a:ln>
                            <a:noFill/>
                          </a:ln>
                          <a:solidFill>
                            <a:schemeClr val="tx1"/>
                          </a:solidFill>
                          <a:effectLst/>
                          <a:latin typeface="Calibri" panose="020F0502020204030204" pitchFamily="34" charset="0"/>
                        </a:rPr>
                        <a:t>chronisch</a:t>
                      </a:r>
                      <a:r>
                        <a:rPr kumimoji="0" lang="nl-NL" sz="2400" u="none" strike="noStrike" cap="none" normalizeH="0" baseline="0" dirty="0">
                          <a:ln>
                            <a:noFill/>
                          </a:ln>
                          <a:solidFill>
                            <a:schemeClr val="tx1"/>
                          </a:solidFill>
                          <a:effectLst/>
                          <a:latin typeface="Calibri" panose="020F0502020204030204" pitchFamily="34" charset="0"/>
                        </a:rPr>
                        <a:t> hartfalen</a:t>
                      </a: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extLst>
                  <a:ext uri="{0D108BD9-81ED-4DB2-BD59-A6C34878D82A}">
                    <a16:rowId xmlns:a16="http://schemas.microsoft.com/office/drawing/2014/main" val="10000"/>
                  </a:ext>
                </a:extLst>
              </a:tr>
              <a:tr h="8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solidFill>
                            <a:schemeClr val="tx1"/>
                          </a:solidFill>
                          <a:effectLst/>
                          <a:latin typeface="Calibri" panose="020F0502020204030204" pitchFamily="34" charset="0"/>
                        </a:rPr>
                        <a:t>Negatief ECG</a:t>
                      </a: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solidFill>
                            <a:schemeClr val="tx1"/>
                          </a:solidFill>
                          <a:effectLst/>
                          <a:latin typeface="Calibri" panose="020F0502020204030204" pitchFamily="34" charset="0"/>
                        </a:rPr>
                        <a:t>10-14%</a:t>
                      </a: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extLst>
                  <a:ext uri="{0D108BD9-81ED-4DB2-BD59-A6C34878D82A}">
                    <a16:rowId xmlns:a16="http://schemas.microsoft.com/office/drawing/2014/main" val="10001"/>
                  </a:ext>
                </a:extLst>
              </a:tr>
              <a:tr h="8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solidFill>
                            <a:schemeClr val="tx1"/>
                          </a:solidFill>
                          <a:effectLst/>
                          <a:latin typeface="Calibri" panose="020F0502020204030204" pitchFamily="34" charset="0"/>
                        </a:rPr>
                        <a:t>BNP/NT-</a:t>
                      </a:r>
                      <a:r>
                        <a:rPr kumimoji="0" lang="nl-NL" sz="2400" u="none" strike="noStrike" cap="none" normalizeH="0" baseline="0" dirty="0" err="1">
                          <a:ln>
                            <a:noFill/>
                          </a:ln>
                          <a:solidFill>
                            <a:schemeClr val="tx1"/>
                          </a:solidFill>
                          <a:effectLst/>
                          <a:latin typeface="Calibri" panose="020F0502020204030204" pitchFamily="34" charset="0"/>
                        </a:rPr>
                        <a:t>proBNP</a:t>
                      </a:r>
                      <a:r>
                        <a:rPr kumimoji="0" lang="nl-NL" sz="2400" u="none" strike="noStrike" cap="none" normalizeH="0" baseline="0" dirty="0">
                          <a:ln>
                            <a:noFill/>
                          </a:ln>
                          <a:solidFill>
                            <a:schemeClr val="tx1"/>
                          </a:solidFill>
                          <a:effectLst/>
                          <a:latin typeface="Calibri" panose="020F0502020204030204" pitchFamily="34" charset="0"/>
                        </a:rPr>
                        <a:t> </a:t>
                      </a:r>
                      <a:br>
                        <a:rPr kumimoji="0" lang="nl-NL" sz="2400" u="none" strike="noStrike" cap="none" normalizeH="0" baseline="0" dirty="0">
                          <a:ln>
                            <a:noFill/>
                          </a:ln>
                          <a:solidFill>
                            <a:schemeClr val="tx1"/>
                          </a:solidFill>
                          <a:effectLst/>
                          <a:latin typeface="Calibri" panose="020F0502020204030204" pitchFamily="34" charset="0"/>
                        </a:rPr>
                      </a:br>
                      <a:r>
                        <a:rPr kumimoji="0" lang="nl-NL" sz="2400" u="none" strike="noStrike" cap="none" normalizeH="0" baseline="0" dirty="0">
                          <a:ln>
                            <a:noFill/>
                          </a:ln>
                          <a:solidFill>
                            <a:schemeClr val="tx1"/>
                          </a:solidFill>
                          <a:effectLst/>
                          <a:latin typeface="Calibri" panose="020F0502020204030204" pitchFamily="34" charset="0"/>
                        </a:rPr>
                        <a:t>&lt; afkappunt</a:t>
                      </a: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solidFill>
                            <a:schemeClr val="tx1"/>
                          </a:solidFill>
                          <a:effectLst/>
                          <a:latin typeface="Calibri" panose="020F0502020204030204" pitchFamily="34" charset="0"/>
                        </a:rPr>
                        <a:t>&lt; 8%</a:t>
                      </a:r>
                      <a:endParaRPr kumimoji="0" lang="nl-NL" sz="2400" b="0" i="0" u="none" strike="noStrike" cap="none" normalizeH="0" baseline="0" dirty="0">
                        <a:ln>
                          <a:noFill/>
                        </a:ln>
                        <a:solidFill>
                          <a:schemeClr val="tx1"/>
                        </a:solidFill>
                        <a:effectLst/>
                        <a:latin typeface="Calibri" panose="020F0502020204030204" pitchFamily="34" charset="0"/>
                      </a:endParaRPr>
                    </a:p>
                  </a:txBody>
                  <a:tcPr horzOverflow="overflow">
                    <a:solidFill>
                      <a:schemeClr val="bg1"/>
                    </a:solidFill>
                  </a:tcPr>
                </a:tc>
                <a:extLst>
                  <a:ext uri="{0D108BD9-81ED-4DB2-BD59-A6C34878D82A}">
                    <a16:rowId xmlns:a16="http://schemas.microsoft.com/office/drawing/2014/main" val="10002"/>
                  </a:ext>
                </a:extLst>
              </a:tr>
            </a:tbl>
          </a:graphicData>
        </a:graphic>
      </p:graphicFrame>
      <p:pic>
        <p:nvPicPr>
          <p:cNvPr id="53253" name="Afbeelding 5">
            <a:extLst>
              <a:ext uri="{FF2B5EF4-FFF2-40B4-BE49-F238E27FC236}">
                <a16:creationId xmlns:a16="http://schemas.microsoft.com/office/drawing/2014/main" id="{EDC6231F-C705-4B11-AE15-114291C512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012AEB6-FFF4-4271-A2BD-385C3D1AD863}"/>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Algoritme diagnostiek HF</a:t>
            </a:r>
          </a:p>
        </p:txBody>
      </p:sp>
      <p:sp>
        <p:nvSpPr>
          <p:cNvPr id="54275" name="Text Box 3">
            <a:extLst>
              <a:ext uri="{FF2B5EF4-FFF2-40B4-BE49-F238E27FC236}">
                <a16:creationId xmlns:a16="http://schemas.microsoft.com/office/drawing/2014/main" id="{DC9B969D-F6D8-452C-8FA4-A748CC4E2C5F}"/>
              </a:ext>
            </a:extLst>
          </p:cNvPr>
          <p:cNvSpPr txBox="1">
            <a:spLocks noChangeArrowheads="1"/>
          </p:cNvSpPr>
          <p:nvPr/>
        </p:nvSpPr>
        <p:spPr bwMode="auto">
          <a:xfrm>
            <a:off x="1116013" y="2276475"/>
            <a:ext cx="1943100"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Acuut ontstaan</a:t>
            </a:r>
          </a:p>
        </p:txBody>
      </p:sp>
      <p:sp>
        <p:nvSpPr>
          <p:cNvPr id="54276" name="Text Box 4">
            <a:extLst>
              <a:ext uri="{FF2B5EF4-FFF2-40B4-BE49-F238E27FC236}">
                <a16:creationId xmlns:a16="http://schemas.microsoft.com/office/drawing/2014/main" id="{94B3ED8A-78A8-4D5A-8D56-3614B1E5D604}"/>
              </a:ext>
            </a:extLst>
          </p:cNvPr>
          <p:cNvSpPr txBox="1">
            <a:spLocks noChangeArrowheads="1"/>
          </p:cNvSpPr>
          <p:nvPr/>
        </p:nvSpPr>
        <p:spPr bwMode="auto">
          <a:xfrm>
            <a:off x="3203575" y="1557338"/>
            <a:ext cx="2736850" cy="527050"/>
          </a:xfrm>
          <a:prstGeom prst="rect">
            <a:avLst/>
          </a:prstGeom>
          <a:solidFill>
            <a:schemeClr val="bg1"/>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dirty="0">
                <a:latin typeface="Arial Unicode MS" panose="020B0604020202020204" pitchFamily="34" charset="-128"/>
              </a:rPr>
              <a:t>Symptomen en verschijnselen passend bij hartfalen</a:t>
            </a:r>
          </a:p>
        </p:txBody>
      </p:sp>
      <p:sp>
        <p:nvSpPr>
          <p:cNvPr id="54277" name="Text Box 5">
            <a:extLst>
              <a:ext uri="{FF2B5EF4-FFF2-40B4-BE49-F238E27FC236}">
                <a16:creationId xmlns:a16="http://schemas.microsoft.com/office/drawing/2014/main" id="{7CCD148F-6BCE-47F1-B9A8-0DEB999C29FF}"/>
              </a:ext>
            </a:extLst>
          </p:cNvPr>
          <p:cNvSpPr txBox="1">
            <a:spLocks noChangeArrowheads="1"/>
          </p:cNvSpPr>
          <p:nvPr/>
        </p:nvSpPr>
        <p:spPr bwMode="auto">
          <a:xfrm>
            <a:off x="5514975" y="2344738"/>
            <a:ext cx="2017713"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Geleidelijk ontstaan</a:t>
            </a:r>
          </a:p>
        </p:txBody>
      </p:sp>
      <p:sp>
        <p:nvSpPr>
          <p:cNvPr id="54278" name="Text Box 7">
            <a:extLst>
              <a:ext uri="{FF2B5EF4-FFF2-40B4-BE49-F238E27FC236}">
                <a16:creationId xmlns:a16="http://schemas.microsoft.com/office/drawing/2014/main" id="{0E6372ED-A39A-454D-967B-C6E1BC1575FA}"/>
              </a:ext>
            </a:extLst>
          </p:cNvPr>
          <p:cNvSpPr txBox="1">
            <a:spLocks noChangeArrowheads="1"/>
          </p:cNvSpPr>
          <p:nvPr/>
        </p:nvSpPr>
        <p:spPr bwMode="auto">
          <a:xfrm>
            <a:off x="5508625" y="3141663"/>
            <a:ext cx="2952750"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ECG, (NT-pro)BNP, evt. X-thorax</a:t>
            </a:r>
          </a:p>
        </p:txBody>
      </p:sp>
      <p:sp>
        <p:nvSpPr>
          <p:cNvPr id="54279" name="Text Box 10">
            <a:extLst>
              <a:ext uri="{FF2B5EF4-FFF2-40B4-BE49-F238E27FC236}">
                <a16:creationId xmlns:a16="http://schemas.microsoft.com/office/drawing/2014/main" id="{746FAA35-E1F0-484E-99BE-800859D279BE}"/>
              </a:ext>
            </a:extLst>
          </p:cNvPr>
          <p:cNvSpPr txBox="1">
            <a:spLocks noChangeArrowheads="1"/>
          </p:cNvSpPr>
          <p:nvPr/>
        </p:nvSpPr>
        <p:spPr bwMode="auto">
          <a:xfrm>
            <a:off x="7056438" y="4005263"/>
            <a:ext cx="2087562" cy="73977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1400" b="1">
                <a:latin typeface="Calibri" panose="020F0502020204030204" pitchFamily="34" charset="0"/>
              </a:rPr>
              <a:t>ECG is normaal en</a:t>
            </a:r>
          </a:p>
          <a:p>
            <a:pPr eaLnBrk="1" hangingPunct="1">
              <a:spcBef>
                <a:spcPct val="0"/>
              </a:spcBef>
              <a:buFontTx/>
              <a:buNone/>
            </a:pPr>
            <a:r>
              <a:rPr lang="nl-NL" altLang="nl-NL" sz="1400" b="1">
                <a:latin typeface="Calibri" panose="020F0502020204030204" pitchFamily="34" charset="0"/>
              </a:rPr>
              <a:t>NT-proBNP &lt; 125pg/ml</a:t>
            </a:r>
          </a:p>
          <a:p>
            <a:pPr eaLnBrk="1" hangingPunct="1">
              <a:spcBef>
                <a:spcPct val="0"/>
              </a:spcBef>
              <a:buFontTx/>
              <a:buNone/>
            </a:pPr>
            <a:r>
              <a:rPr lang="nl-NL" altLang="nl-NL" sz="1400" b="1">
                <a:latin typeface="Calibri" panose="020F0502020204030204" pitchFamily="34" charset="0"/>
              </a:rPr>
              <a:t>Of BNP &lt; 35pg/ml</a:t>
            </a:r>
          </a:p>
        </p:txBody>
      </p:sp>
      <p:sp>
        <p:nvSpPr>
          <p:cNvPr id="54280" name="Text Box 11">
            <a:extLst>
              <a:ext uri="{FF2B5EF4-FFF2-40B4-BE49-F238E27FC236}">
                <a16:creationId xmlns:a16="http://schemas.microsoft.com/office/drawing/2014/main" id="{476EB7C0-5D7C-47FD-B440-7432E96A6DFD}"/>
              </a:ext>
            </a:extLst>
          </p:cNvPr>
          <p:cNvSpPr txBox="1">
            <a:spLocks noChangeArrowheads="1"/>
          </p:cNvSpPr>
          <p:nvPr/>
        </p:nvSpPr>
        <p:spPr bwMode="auto">
          <a:xfrm>
            <a:off x="4716463" y="3933825"/>
            <a:ext cx="2160587" cy="863600"/>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1400" b="1">
                <a:latin typeface="Calibri" panose="020F0502020204030204" pitchFamily="34" charset="0"/>
              </a:rPr>
              <a:t>ECG is abnormaal of</a:t>
            </a:r>
          </a:p>
          <a:p>
            <a:pPr eaLnBrk="1" hangingPunct="1">
              <a:spcBef>
                <a:spcPct val="0"/>
              </a:spcBef>
              <a:buFontTx/>
              <a:buNone/>
            </a:pPr>
            <a:r>
              <a:rPr lang="nl-NL" altLang="nl-NL" sz="1400" b="1">
                <a:latin typeface="Calibri" panose="020F0502020204030204" pitchFamily="34" charset="0"/>
              </a:rPr>
              <a:t>NT-proBNP </a:t>
            </a:r>
            <a:r>
              <a:rPr lang="nl-NL" altLang="nl-NL" sz="1800" b="1">
                <a:latin typeface="Calibri" panose="020F0502020204030204" pitchFamily="34" charset="0"/>
              </a:rPr>
              <a:t>≥ </a:t>
            </a:r>
            <a:r>
              <a:rPr lang="nl-NL" altLang="nl-NL" sz="1400" b="1">
                <a:latin typeface="Calibri" panose="020F0502020204030204" pitchFamily="34" charset="0"/>
              </a:rPr>
              <a:t>125pg/ml</a:t>
            </a:r>
          </a:p>
          <a:p>
            <a:pPr eaLnBrk="1" hangingPunct="1">
              <a:spcBef>
                <a:spcPct val="0"/>
              </a:spcBef>
              <a:buFontTx/>
              <a:buNone/>
            </a:pPr>
            <a:r>
              <a:rPr lang="nl-NL" altLang="nl-NL" sz="1400" b="1">
                <a:latin typeface="Calibri" panose="020F0502020204030204" pitchFamily="34" charset="0"/>
              </a:rPr>
              <a:t>Of BNP </a:t>
            </a:r>
            <a:r>
              <a:rPr lang="nl-NL" altLang="nl-NL" sz="1800" b="1">
                <a:latin typeface="Calibri" panose="020F0502020204030204" pitchFamily="34" charset="0"/>
              </a:rPr>
              <a:t>≥</a:t>
            </a:r>
            <a:r>
              <a:rPr lang="nl-NL" altLang="nl-NL" sz="1800">
                <a:latin typeface="Calibri" panose="020F0502020204030204" pitchFamily="34" charset="0"/>
              </a:rPr>
              <a:t> </a:t>
            </a:r>
            <a:r>
              <a:rPr lang="nl-NL" altLang="nl-NL" sz="1400" b="1">
                <a:latin typeface="Calibri" panose="020F0502020204030204" pitchFamily="34" charset="0"/>
              </a:rPr>
              <a:t>35pg/ml</a:t>
            </a:r>
          </a:p>
        </p:txBody>
      </p:sp>
      <p:sp>
        <p:nvSpPr>
          <p:cNvPr id="54281" name="Text Box 13">
            <a:extLst>
              <a:ext uri="{FF2B5EF4-FFF2-40B4-BE49-F238E27FC236}">
                <a16:creationId xmlns:a16="http://schemas.microsoft.com/office/drawing/2014/main" id="{DFC3F8BE-E0ED-45E2-9B00-23E0A886AF44}"/>
              </a:ext>
            </a:extLst>
          </p:cNvPr>
          <p:cNvSpPr txBox="1">
            <a:spLocks noChangeArrowheads="1"/>
          </p:cNvSpPr>
          <p:nvPr/>
        </p:nvSpPr>
        <p:spPr bwMode="auto">
          <a:xfrm>
            <a:off x="3132138" y="5229225"/>
            <a:ext cx="2663825" cy="3143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echocardiografie</a:t>
            </a:r>
          </a:p>
        </p:txBody>
      </p:sp>
      <p:sp>
        <p:nvSpPr>
          <p:cNvPr id="54282" name="Text Box 14">
            <a:extLst>
              <a:ext uri="{FF2B5EF4-FFF2-40B4-BE49-F238E27FC236}">
                <a16:creationId xmlns:a16="http://schemas.microsoft.com/office/drawing/2014/main" id="{C204B223-AD6A-4B46-B336-D4FC8B555C11}"/>
              </a:ext>
            </a:extLst>
          </p:cNvPr>
          <p:cNvSpPr txBox="1">
            <a:spLocks noChangeArrowheads="1"/>
          </p:cNvSpPr>
          <p:nvPr/>
        </p:nvSpPr>
        <p:spPr bwMode="auto">
          <a:xfrm>
            <a:off x="6443663" y="5084763"/>
            <a:ext cx="2520950" cy="527050"/>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400" b="1">
                <a:latin typeface="Calibri" panose="020F0502020204030204" pitchFamily="34" charset="0"/>
              </a:rPr>
              <a:t>Geleidelijk ontstaan Hartfalen onwaarschijnlijk</a:t>
            </a:r>
          </a:p>
        </p:txBody>
      </p:sp>
      <p:sp>
        <p:nvSpPr>
          <p:cNvPr id="54283" name="Line 20">
            <a:extLst>
              <a:ext uri="{FF2B5EF4-FFF2-40B4-BE49-F238E27FC236}">
                <a16:creationId xmlns:a16="http://schemas.microsoft.com/office/drawing/2014/main" id="{DB42B108-0AE9-4B2D-AC20-2C2A16F26216}"/>
              </a:ext>
            </a:extLst>
          </p:cNvPr>
          <p:cNvSpPr>
            <a:spLocks noChangeShapeType="1"/>
          </p:cNvSpPr>
          <p:nvPr/>
        </p:nvSpPr>
        <p:spPr bwMode="auto">
          <a:xfrm>
            <a:off x="6732588" y="35004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4" name="Line 21">
            <a:extLst>
              <a:ext uri="{FF2B5EF4-FFF2-40B4-BE49-F238E27FC236}">
                <a16:creationId xmlns:a16="http://schemas.microsoft.com/office/drawing/2014/main" id="{80023DB1-66F9-4438-8605-0FB153005A44}"/>
              </a:ext>
            </a:extLst>
          </p:cNvPr>
          <p:cNvSpPr>
            <a:spLocks noChangeShapeType="1"/>
          </p:cNvSpPr>
          <p:nvPr/>
        </p:nvSpPr>
        <p:spPr bwMode="auto">
          <a:xfrm>
            <a:off x="6732588" y="26368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5" name="Line 22">
            <a:extLst>
              <a:ext uri="{FF2B5EF4-FFF2-40B4-BE49-F238E27FC236}">
                <a16:creationId xmlns:a16="http://schemas.microsoft.com/office/drawing/2014/main" id="{784E436C-3714-4B7B-80A7-C285803B483F}"/>
              </a:ext>
            </a:extLst>
          </p:cNvPr>
          <p:cNvSpPr>
            <a:spLocks noChangeShapeType="1"/>
          </p:cNvSpPr>
          <p:nvPr/>
        </p:nvSpPr>
        <p:spPr bwMode="auto">
          <a:xfrm>
            <a:off x="5292725" y="479742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6" name="Line 23">
            <a:extLst>
              <a:ext uri="{FF2B5EF4-FFF2-40B4-BE49-F238E27FC236}">
                <a16:creationId xmlns:a16="http://schemas.microsoft.com/office/drawing/2014/main" id="{FA72E39D-642B-4D88-AE92-6D496707E74F}"/>
              </a:ext>
            </a:extLst>
          </p:cNvPr>
          <p:cNvSpPr>
            <a:spLocks noChangeShapeType="1"/>
          </p:cNvSpPr>
          <p:nvPr/>
        </p:nvSpPr>
        <p:spPr bwMode="auto">
          <a:xfrm>
            <a:off x="8172450" y="34290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7" name="Line 24">
            <a:extLst>
              <a:ext uri="{FF2B5EF4-FFF2-40B4-BE49-F238E27FC236}">
                <a16:creationId xmlns:a16="http://schemas.microsoft.com/office/drawing/2014/main" id="{54517773-6A34-4F67-AF69-33B719C26C7E}"/>
              </a:ext>
            </a:extLst>
          </p:cNvPr>
          <p:cNvSpPr>
            <a:spLocks noChangeShapeType="1"/>
          </p:cNvSpPr>
          <p:nvPr/>
        </p:nvSpPr>
        <p:spPr bwMode="auto">
          <a:xfrm>
            <a:off x="8172450" y="4724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8" name="Line 25">
            <a:extLst>
              <a:ext uri="{FF2B5EF4-FFF2-40B4-BE49-F238E27FC236}">
                <a16:creationId xmlns:a16="http://schemas.microsoft.com/office/drawing/2014/main" id="{85278C16-46C9-4445-AD65-ADE786065C8A}"/>
              </a:ext>
            </a:extLst>
          </p:cNvPr>
          <p:cNvSpPr>
            <a:spLocks noChangeShapeType="1"/>
          </p:cNvSpPr>
          <p:nvPr/>
        </p:nvSpPr>
        <p:spPr bwMode="auto">
          <a:xfrm flipH="1">
            <a:off x="2916238" y="2060575"/>
            <a:ext cx="287337"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4289" name="Line 26">
            <a:extLst>
              <a:ext uri="{FF2B5EF4-FFF2-40B4-BE49-F238E27FC236}">
                <a16:creationId xmlns:a16="http://schemas.microsoft.com/office/drawing/2014/main" id="{C9A1F5A3-AC96-4D78-88AD-A56F50936BA1}"/>
              </a:ext>
            </a:extLst>
          </p:cNvPr>
          <p:cNvSpPr>
            <a:spLocks noChangeShapeType="1"/>
          </p:cNvSpPr>
          <p:nvPr/>
        </p:nvSpPr>
        <p:spPr bwMode="auto">
          <a:xfrm>
            <a:off x="5795963" y="2060575"/>
            <a:ext cx="43180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pic>
        <p:nvPicPr>
          <p:cNvPr id="54290" name="Afbeelding 18">
            <a:extLst>
              <a:ext uri="{FF2B5EF4-FFF2-40B4-BE49-F238E27FC236}">
                <a16:creationId xmlns:a16="http://schemas.microsoft.com/office/drawing/2014/main" id="{6581EDC8-7A7C-4BF7-815F-A872CE42E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927825E-A51B-458C-90D7-DEE7719D0BDB}"/>
              </a:ext>
            </a:extLst>
          </p:cNvPr>
          <p:cNvSpPr txBox="1"/>
          <p:nvPr/>
        </p:nvSpPr>
        <p:spPr>
          <a:xfrm>
            <a:off x="1331913" y="404813"/>
            <a:ext cx="5743575" cy="830262"/>
          </a:xfrm>
          <a:prstGeom prst="rect">
            <a:avLst/>
          </a:prstGeom>
          <a:noFill/>
        </p:spPr>
        <p:txBody>
          <a:bodyPr>
            <a:spAutoFit/>
          </a:bodyPr>
          <a:lstStyle/>
          <a:p>
            <a:pPr eaLnBrk="1" hangingPunct="1">
              <a:defRPr/>
            </a:pPr>
            <a:r>
              <a:rPr lang="nl-NL" sz="4800" dirty="0">
                <a:solidFill>
                  <a:srgbClr val="E51B24"/>
                </a:solidFill>
                <a:latin typeface="Calibri" panose="020F0502020204030204" pitchFamily="34" charset="0"/>
                <a:cs typeface="+mn-cs"/>
              </a:rPr>
              <a:t>Wat nu ?</a:t>
            </a:r>
          </a:p>
        </p:txBody>
      </p:sp>
      <p:sp>
        <p:nvSpPr>
          <p:cNvPr id="3" name="Tekstvak 2">
            <a:extLst>
              <a:ext uri="{FF2B5EF4-FFF2-40B4-BE49-F238E27FC236}">
                <a16:creationId xmlns:a16="http://schemas.microsoft.com/office/drawing/2014/main" id="{F44FB5EE-692E-41DD-A764-97A703D8E73A}"/>
              </a:ext>
            </a:extLst>
          </p:cNvPr>
          <p:cNvSpPr txBox="1"/>
          <p:nvPr/>
        </p:nvSpPr>
        <p:spPr>
          <a:xfrm>
            <a:off x="468313" y="2060575"/>
            <a:ext cx="8086725" cy="3970338"/>
          </a:xfrm>
          <a:prstGeom prst="rect">
            <a:avLst/>
          </a:prstGeom>
          <a:noFill/>
        </p:spPr>
        <p:txBody>
          <a:bodyPr>
            <a:spAutoFit/>
          </a:bodyPr>
          <a:lstStyle/>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Verwijzen naar cardioloog </a:t>
            </a:r>
            <a:br>
              <a:rPr lang="nl-NL" sz="2800" dirty="0">
                <a:latin typeface="Trebuchet MS" panose="020B0603020202020204" pitchFamily="34" charset="0"/>
                <a:cs typeface="+mn-cs"/>
              </a:rPr>
            </a:br>
            <a:r>
              <a:rPr lang="nl-NL" sz="2800" dirty="0">
                <a:latin typeface="Trebuchet MS" panose="020B0603020202020204" pitchFamily="34" charset="0"/>
                <a:cs typeface="+mn-cs"/>
              </a:rPr>
              <a:t>voor eenmalig consult met echo</a:t>
            </a:r>
            <a:br>
              <a:rPr lang="nl-NL" sz="2800" dirty="0">
                <a:latin typeface="Trebuchet MS" panose="020B0603020202020204" pitchFamily="34" charset="0"/>
                <a:cs typeface="+mn-cs"/>
              </a:rPr>
            </a:br>
            <a:r>
              <a:rPr lang="nl-NL" sz="2800" dirty="0">
                <a:latin typeface="Trebuchet MS" panose="020B0603020202020204" pitchFamily="34" charset="0"/>
                <a:cs typeface="+mn-cs"/>
              </a:rPr>
              <a:t>(meekijkconsult; </a:t>
            </a:r>
            <a:r>
              <a:rPr lang="nl-NL" sz="2800" dirty="0" err="1">
                <a:latin typeface="Trebuchet MS" panose="020B0603020202020204" pitchFamily="34" charset="0"/>
                <a:cs typeface="+mn-cs"/>
              </a:rPr>
              <a:t>anderhalvelijnsconsult</a:t>
            </a:r>
            <a:r>
              <a:rPr lang="nl-NL" sz="2800" dirty="0">
                <a:latin typeface="Trebuchet MS" panose="020B0603020202020204" pitchFamily="34" charset="0"/>
                <a:cs typeface="+mn-cs"/>
              </a:rPr>
              <a:t> etc.)</a:t>
            </a:r>
            <a:br>
              <a:rPr lang="nl-NL" sz="2800" dirty="0">
                <a:latin typeface="Trebuchet MS" panose="020B0603020202020204" pitchFamily="34" charset="0"/>
                <a:cs typeface="+mn-cs"/>
              </a:rPr>
            </a:br>
            <a:endParaRPr lang="nl-NL" sz="2800" dirty="0">
              <a:latin typeface="Trebuchet MS" panose="020B0603020202020204" pitchFamily="34" charset="0"/>
              <a:cs typeface="+mn-cs"/>
            </a:endParaRPr>
          </a:p>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Lab: </a:t>
            </a:r>
            <a:r>
              <a:rPr lang="nl-NL" sz="2800" dirty="0" err="1">
                <a:latin typeface="Trebuchet MS" panose="020B0603020202020204" pitchFamily="34" charset="0"/>
                <a:cs typeface="+mn-cs"/>
              </a:rPr>
              <a:t>Hb</a:t>
            </a:r>
            <a:r>
              <a:rPr lang="nl-NL" sz="2800" dirty="0">
                <a:latin typeface="Trebuchet MS" panose="020B0603020202020204" pitchFamily="34" charset="0"/>
                <a:cs typeface="+mn-cs"/>
              </a:rPr>
              <a:t>, Na, K, ureum, </a:t>
            </a:r>
            <a:r>
              <a:rPr lang="nl-NL" sz="2800" dirty="0" err="1">
                <a:latin typeface="Trebuchet MS" panose="020B0603020202020204" pitchFamily="34" charset="0"/>
                <a:cs typeface="+mn-cs"/>
              </a:rPr>
              <a:t>kreat</a:t>
            </a:r>
            <a:r>
              <a:rPr lang="nl-NL" sz="2800" dirty="0">
                <a:latin typeface="Trebuchet MS" panose="020B0603020202020204" pitchFamily="34" charset="0"/>
                <a:cs typeface="+mn-cs"/>
              </a:rPr>
              <a:t>, TSH, glucose</a:t>
            </a:r>
            <a:br>
              <a:rPr lang="nl-NL" sz="2800" dirty="0">
                <a:latin typeface="Trebuchet MS" panose="020B0603020202020204" pitchFamily="34" charset="0"/>
                <a:cs typeface="+mn-cs"/>
              </a:rPr>
            </a:br>
            <a:endParaRPr lang="nl-NL" sz="2800" dirty="0">
              <a:latin typeface="Trebuchet MS" panose="020B0603020202020204" pitchFamily="34" charset="0"/>
              <a:cs typeface="+mn-cs"/>
            </a:endParaRPr>
          </a:p>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Hoge verdenking: leefregels en diuretica</a:t>
            </a:r>
            <a:br>
              <a:rPr lang="nl-NL" sz="2800" dirty="0">
                <a:latin typeface="Trebuchet MS" panose="020B0603020202020204" pitchFamily="34" charset="0"/>
                <a:cs typeface="+mn-cs"/>
              </a:rPr>
            </a:br>
            <a:endParaRPr lang="nl-NL" sz="2800" dirty="0">
              <a:latin typeface="Trebuchet MS" panose="020B0603020202020204" pitchFamily="34" charset="0"/>
              <a:cs typeface="+mn-cs"/>
            </a:endParaRPr>
          </a:p>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Uitzondering: zeer kwetsbare oudere patiënt?</a:t>
            </a:r>
          </a:p>
        </p:txBody>
      </p:sp>
      <p:pic>
        <p:nvPicPr>
          <p:cNvPr id="57348" name="Afbeelding 4">
            <a:extLst>
              <a:ext uri="{FF2B5EF4-FFF2-40B4-BE49-F238E27FC236}">
                <a16:creationId xmlns:a16="http://schemas.microsoft.com/office/drawing/2014/main" id="{35209B84-A59A-4373-9E97-A355B52A9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A6C7B7BE-2228-41D2-8F75-CE190AA98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3006725" cy="360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a:extLst>
              <a:ext uri="{FF2B5EF4-FFF2-40B4-BE49-F238E27FC236}">
                <a16:creationId xmlns:a16="http://schemas.microsoft.com/office/drawing/2014/main" id="{39D1BFB6-CA07-46A9-A149-2DC53CCA984D}"/>
              </a:ext>
            </a:extLst>
          </p:cNvPr>
          <p:cNvSpPr txBox="1"/>
          <p:nvPr/>
        </p:nvSpPr>
        <p:spPr>
          <a:xfrm>
            <a:off x="1628775" y="476250"/>
            <a:ext cx="5743575" cy="830263"/>
          </a:xfrm>
          <a:prstGeom prst="rect">
            <a:avLst/>
          </a:prstGeom>
          <a:noFill/>
        </p:spPr>
        <p:txBody>
          <a:bodyPr>
            <a:spAutoFit/>
          </a:bodyPr>
          <a:lstStyle/>
          <a:p>
            <a:pPr eaLnBrk="1" hangingPunct="1">
              <a:defRPr/>
            </a:pPr>
            <a:r>
              <a:rPr lang="nl-NL" sz="4800" dirty="0">
                <a:solidFill>
                  <a:srgbClr val="E51B24"/>
                </a:solidFill>
                <a:latin typeface="Calibri" panose="020F0502020204030204" pitchFamily="34" charset="0"/>
                <a:cs typeface="+mn-cs"/>
              </a:rPr>
              <a:t>Echocardiografie</a:t>
            </a:r>
          </a:p>
        </p:txBody>
      </p:sp>
      <p:pic>
        <p:nvPicPr>
          <p:cNvPr id="58372" name="Picture 2" descr="Afbeeldingsresultaat voor echocardiogram">
            <a:extLst>
              <a:ext uri="{FF2B5EF4-FFF2-40B4-BE49-F238E27FC236}">
                <a16:creationId xmlns:a16="http://schemas.microsoft.com/office/drawing/2014/main" id="{2FE93EC2-7F5A-4D2D-8DFA-00AED537F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916113"/>
            <a:ext cx="45989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Afbeelding 5">
            <a:extLst>
              <a:ext uri="{FF2B5EF4-FFF2-40B4-BE49-F238E27FC236}">
                <a16:creationId xmlns:a16="http://schemas.microsoft.com/office/drawing/2014/main" id="{7F8C758E-863F-4333-B6FA-EBDE0CD558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4C75E38-0E9E-49A6-8D6E-BFDFBBCCD1ED}"/>
              </a:ext>
            </a:extLst>
          </p:cNvPr>
          <p:cNvSpPr>
            <a:spLocks noGrp="1" noChangeArrowheads="1"/>
          </p:cNvSpPr>
          <p:nvPr>
            <p:ph type="title"/>
          </p:nvPr>
        </p:nvSpPr>
        <p:spPr>
          <a:xfrm>
            <a:off x="539750" y="412750"/>
            <a:ext cx="8229600" cy="1509713"/>
          </a:xfrm>
        </p:spPr>
        <p:txBody>
          <a:bodyPr/>
          <a:lstStyle/>
          <a:p>
            <a:pPr eaLnBrk="1" hangingPunct="1"/>
            <a:r>
              <a:rPr lang="nl-NL" altLang="en-US">
                <a:solidFill>
                  <a:srgbClr val="E51B24"/>
                </a:solidFill>
                <a:latin typeface="Trebuchet MS" panose="020B0603020202020204" pitchFamily="34" charset="0"/>
                <a:cs typeface="Tahoma" panose="020B0604030504040204" pitchFamily="34" charset="0"/>
              </a:rPr>
              <a:t>Hartfalen</a:t>
            </a:r>
          </a:p>
        </p:txBody>
      </p:sp>
      <p:sp>
        <p:nvSpPr>
          <p:cNvPr id="6147" name="Rectangle 3">
            <a:extLst>
              <a:ext uri="{FF2B5EF4-FFF2-40B4-BE49-F238E27FC236}">
                <a16:creationId xmlns:a16="http://schemas.microsoft.com/office/drawing/2014/main" id="{AA057B55-7EB3-4FBA-BECA-7EE0B86898D9}"/>
              </a:ext>
            </a:extLst>
          </p:cNvPr>
          <p:cNvSpPr>
            <a:spLocks noGrp="1" noChangeArrowheads="1"/>
          </p:cNvSpPr>
          <p:nvPr/>
        </p:nvSpPr>
        <p:spPr bwMode="auto">
          <a:xfrm>
            <a:off x="457200" y="1166813"/>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187450" indent="-136525">
              <a:spcBef>
                <a:spcPct val="20000"/>
              </a:spcBef>
              <a:buChar char="»"/>
              <a:defRPr sz="2000">
                <a:solidFill>
                  <a:schemeClr val="tx1"/>
                </a:solidFill>
                <a:latin typeface="Arial" panose="020B0604020202020204" pitchFamily="34" charset="0"/>
              </a:defRPr>
            </a:lvl5pPr>
            <a:lvl6pPr marL="1644650" indent="-136525" eaLnBrk="0" fontAlgn="base" hangingPunct="0">
              <a:spcBef>
                <a:spcPct val="20000"/>
              </a:spcBef>
              <a:spcAft>
                <a:spcPct val="0"/>
              </a:spcAft>
              <a:buChar char="»"/>
              <a:defRPr sz="2000">
                <a:solidFill>
                  <a:schemeClr val="tx1"/>
                </a:solidFill>
                <a:latin typeface="Arial" panose="020B0604020202020204" pitchFamily="34" charset="0"/>
              </a:defRPr>
            </a:lvl6pPr>
            <a:lvl7pPr marL="2101850" indent="-136525" eaLnBrk="0" fontAlgn="base" hangingPunct="0">
              <a:spcBef>
                <a:spcPct val="20000"/>
              </a:spcBef>
              <a:spcAft>
                <a:spcPct val="0"/>
              </a:spcAft>
              <a:buChar char="»"/>
              <a:defRPr sz="2000">
                <a:solidFill>
                  <a:schemeClr val="tx1"/>
                </a:solidFill>
                <a:latin typeface="Arial" panose="020B0604020202020204" pitchFamily="34" charset="0"/>
              </a:defRPr>
            </a:lvl7pPr>
            <a:lvl8pPr marL="2559050" indent="-136525" eaLnBrk="0" fontAlgn="base" hangingPunct="0">
              <a:spcBef>
                <a:spcPct val="20000"/>
              </a:spcBef>
              <a:spcAft>
                <a:spcPct val="0"/>
              </a:spcAft>
              <a:buChar char="»"/>
              <a:defRPr sz="2000">
                <a:solidFill>
                  <a:schemeClr val="tx1"/>
                </a:solidFill>
                <a:latin typeface="Arial" panose="020B0604020202020204" pitchFamily="34" charset="0"/>
              </a:defRPr>
            </a:lvl8pPr>
            <a:lvl9pPr marL="3016250" indent="-1365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4F81BD"/>
              </a:buClr>
              <a:buSzPct val="85000"/>
            </a:pPr>
            <a:endParaRPr lang="nl-NL" altLang="nl-NL" sz="2400">
              <a:latin typeface="Calibri" panose="020F0502020204030204" pitchFamily="34" charset="0"/>
            </a:endParaRPr>
          </a:p>
          <a:p>
            <a:pPr eaLnBrk="1" hangingPunct="1">
              <a:buClr>
                <a:srgbClr val="4F81BD"/>
              </a:buClr>
              <a:buSzPct val="85000"/>
            </a:pPr>
            <a:endParaRPr lang="nl-NL" altLang="nl-NL">
              <a:latin typeface="Calibri" panose="020F0502020204030204" pitchFamily="34" charset="0"/>
            </a:endParaRPr>
          </a:p>
          <a:p>
            <a:pPr eaLnBrk="1" hangingPunct="1">
              <a:buClr>
                <a:schemeClr val="tx1"/>
              </a:buClr>
              <a:buSzPct val="8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Klachten en verschijnselen </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eaLnBrk="1" hangingPunct="1">
              <a:buClr>
                <a:schemeClr val="tx1"/>
              </a:buClr>
              <a:buSzPct val="8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Structurele of functionele afwijking van het hart</a:t>
            </a:r>
          </a:p>
          <a:p>
            <a:pPr eaLnBrk="1" hangingPunct="1">
              <a:buClr>
                <a:schemeClr val="tx1"/>
              </a:buClr>
              <a:buSzPct val="85000"/>
              <a:buFont typeface="Webdings" panose="05030102010509060703" pitchFamily="18" charset="2"/>
              <a:buChar char="Y"/>
            </a:pPr>
            <a:endParaRPr lang="nl-NL" altLang="nl-NL" sz="2400">
              <a:latin typeface="Calibri" panose="020F0502020204030204" pitchFamily="34" charset="0"/>
              <a:cs typeface="Tahoma" panose="020B0604030504040204" pitchFamily="34" charset="0"/>
            </a:endParaRPr>
          </a:p>
          <a:p>
            <a:pPr eaLnBrk="1" hangingPunct="1">
              <a:buClr>
                <a:schemeClr val="tx1"/>
              </a:buClr>
              <a:buSzPct val="85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Tekortschietende pompfunctie van het hart</a:t>
            </a:r>
          </a:p>
        </p:txBody>
      </p:sp>
      <p:pic>
        <p:nvPicPr>
          <p:cNvPr id="7172" name="Afbeelding 4">
            <a:extLst>
              <a:ext uri="{FF2B5EF4-FFF2-40B4-BE49-F238E27FC236}">
                <a16:creationId xmlns:a16="http://schemas.microsoft.com/office/drawing/2014/main" id="{FF8B49D8-FD54-4268-8A0D-9267222915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 calcmode="lin" valueType="num">
                                      <p:cBhvr additive="base">
                                        <p:cTn id="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 calcmode="lin" valueType="num">
                                      <p:cBhvr additive="base">
                                        <p:cTn id="1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 calcmode="lin" valueType="num">
                                      <p:cBhvr additive="base">
                                        <p:cTn id="1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F892E843-F603-4E99-9DF7-D58215BC7970}"/>
              </a:ext>
            </a:extLst>
          </p:cNvPr>
          <p:cNvSpPr>
            <a:spLocks noGrp="1"/>
          </p:cNvSpPr>
          <p:nvPr>
            <p:ph type="title"/>
          </p:nvPr>
        </p:nvSpPr>
        <p:spPr>
          <a:xfrm>
            <a:off x="457200" y="173038"/>
            <a:ext cx="8229600" cy="1143000"/>
          </a:xfrm>
        </p:spPr>
        <p:txBody>
          <a:bodyPr/>
          <a:lstStyle/>
          <a:p>
            <a:pPr eaLnBrk="1" hangingPunct="1"/>
            <a:r>
              <a:rPr lang="nl-NL" altLang="nl-NL">
                <a:solidFill>
                  <a:srgbClr val="E51B24"/>
                </a:solidFill>
                <a:latin typeface="Calibri" panose="020F0502020204030204" pitchFamily="34" charset="0"/>
                <a:cs typeface="Arial" panose="020B0604020202020204" pitchFamily="34" charset="0"/>
              </a:rPr>
              <a:t>Echocardiografie</a:t>
            </a:r>
          </a:p>
        </p:txBody>
      </p:sp>
      <p:sp>
        <p:nvSpPr>
          <p:cNvPr id="59395" name="Tijdelijke aanduiding voor inhoud 2">
            <a:extLst>
              <a:ext uri="{FF2B5EF4-FFF2-40B4-BE49-F238E27FC236}">
                <a16:creationId xmlns:a16="http://schemas.microsoft.com/office/drawing/2014/main" id="{CDD009F7-A65B-4976-84CC-DBF2D8F50B89}"/>
              </a:ext>
            </a:extLst>
          </p:cNvPr>
          <p:cNvSpPr txBox="1">
            <a:spLocks/>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SzPct val="60000"/>
              <a:buFont typeface="Webdings" panose="05030102010509060703" pitchFamily="18" charset="2"/>
              <a:buChar char="Y"/>
            </a:pPr>
            <a:r>
              <a:rPr lang="nl-NL" altLang="nl-NL" sz="2800">
                <a:latin typeface="Trebuchet MS" panose="020B0603020202020204" pitchFamily="34" charset="0"/>
              </a:rPr>
              <a:t>Niet invasief</a:t>
            </a:r>
            <a:br>
              <a:rPr lang="nl-NL" altLang="nl-NL" sz="2800">
                <a:latin typeface="Trebuchet MS" panose="020B0603020202020204" pitchFamily="34" charset="0"/>
              </a:rPr>
            </a:br>
            <a:endParaRPr lang="nl-NL" altLang="nl-NL" sz="2800">
              <a:latin typeface="Trebuchet MS" panose="020B0603020202020204" pitchFamily="34" charset="0"/>
            </a:endParaRPr>
          </a:p>
          <a:p>
            <a:pPr eaLnBrk="1" hangingPunct="1">
              <a:lnSpc>
                <a:spcPct val="80000"/>
              </a:lnSpc>
              <a:buSzPct val="60000"/>
              <a:buFont typeface="Webdings" panose="05030102010509060703" pitchFamily="18" charset="2"/>
              <a:buChar char="Y"/>
            </a:pPr>
            <a:r>
              <a:rPr lang="nl-NL" altLang="nl-NL" sz="2800">
                <a:latin typeface="Trebuchet MS" panose="020B0603020202020204" pitchFamily="34" charset="0"/>
              </a:rPr>
              <a:t>Belangrijk bij opsporen van etiologie </a:t>
            </a:r>
          </a:p>
          <a:p>
            <a:pPr eaLnBrk="1" hangingPunct="1">
              <a:lnSpc>
                <a:spcPct val="80000"/>
              </a:lnSpc>
              <a:buSzPct val="60000"/>
              <a:buFont typeface="Webdings" panose="05030102010509060703" pitchFamily="18" charset="2"/>
              <a:buChar char="Y"/>
            </a:pPr>
            <a:endParaRPr lang="nl-NL" altLang="nl-NL" sz="2800">
              <a:latin typeface="Trebuchet MS" panose="020B0603020202020204" pitchFamily="34" charset="0"/>
            </a:endParaRPr>
          </a:p>
          <a:p>
            <a:pPr eaLnBrk="1" hangingPunct="1">
              <a:lnSpc>
                <a:spcPct val="80000"/>
              </a:lnSpc>
              <a:buSzPct val="60000"/>
              <a:buFont typeface="Webdings" panose="05030102010509060703" pitchFamily="18" charset="2"/>
              <a:buChar char="Y"/>
            </a:pPr>
            <a:r>
              <a:rPr lang="nl-NL" altLang="nl-NL" sz="2800">
                <a:latin typeface="Trebuchet MS" panose="020B0603020202020204" pitchFamily="34" charset="0"/>
              </a:rPr>
              <a:t>Onderscheid Systolisch (HF-REF) of </a:t>
            </a:r>
            <a:br>
              <a:rPr lang="nl-NL" altLang="nl-NL" sz="2800">
                <a:latin typeface="Trebuchet MS" panose="020B0603020202020204" pitchFamily="34" charset="0"/>
              </a:rPr>
            </a:br>
            <a:r>
              <a:rPr lang="nl-NL" altLang="nl-NL" sz="2800">
                <a:latin typeface="Trebuchet MS" panose="020B0603020202020204" pitchFamily="34" charset="0"/>
              </a:rPr>
              <a:t>Diastolisch hartfalen (HF-PEF)</a:t>
            </a:r>
          </a:p>
          <a:p>
            <a:pPr eaLnBrk="1" hangingPunct="1">
              <a:lnSpc>
                <a:spcPct val="80000"/>
              </a:lnSpc>
              <a:buSzPct val="60000"/>
              <a:buFont typeface="Webdings" panose="05030102010509060703" pitchFamily="18" charset="2"/>
              <a:buChar char="Y"/>
            </a:pPr>
            <a:endParaRPr lang="nl-NL" altLang="nl-NL" sz="2800">
              <a:latin typeface="Trebuchet MS" panose="020B0603020202020204" pitchFamily="34" charset="0"/>
            </a:endParaRPr>
          </a:p>
          <a:p>
            <a:pPr eaLnBrk="1" hangingPunct="1">
              <a:lnSpc>
                <a:spcPct val="80000"/>
              </a:lnSpc>
              <a:buSzPct val="60000"/>
              <a:buFont typeface="Webdings" panose="05030102010509060703" pitchFamily="18" charset="2"/>
              <a:buChar char="Y"/>
            </a:pPr>
            <a:r>
              <a:rPr lang="nl-NL" altLang="nl-NL" sz="2800">
                <a:latin typeface="Trebuchet MS" panose="020B0603020202020204" pitchFamily="34" charset="0"/>
              </a:rPr>
              <a:t>Problemen bij COPD, overgewicht</a:t>
            </a:r>
          </a:p>
        </p:txBody>
      </p:sp>
      <p:pic>
        <p:nvPicPr>
          <p:cNvPr id="59396" name="Afbeelding 4">
            <a:extLst>
              <a:ext uri="{FF2B5EF4-FFF2-40B4-BE49-F238E27FC236}">
                <a16:creationId xmlns:a16="http://schemas.microsoft.com/office/drawing/2014/main" id="{302B1890-0D92-4814-A85B-DBE0A9A9C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CF441A2-0DF8-43A8-B5AB-97368FD84971}"/>
              </a:ext>
            </a:extLst>
          </p:cNvPr>
          <p:cNvSpPr txBox="1"/>
          <p:nvPr/>
        </p:nvSpPr>
        <p:spPr>
          <a:xfrm>
            <a:off x="1495425" y="876300"/>
            <a:ext cx="5743575" cy="830263"/>
          </a:xfrm>
          <a:prstGeom prst="rect">
            <a:avLst/>
          </a:prstGeom>
          <a:noFill/>
        </p:spPr>
        <p:txBody>
          <a:bodyPr>
            <a:spAutoFit/>
          </a:bodyPr>
          <a:lstStyle/>
          <a:p>
            <a:pPr eaLnBrk="1" hangingPunct="1">
              <a:defRPr/>
            </a:pPr>
            <a:r>
              <a:rPr lang="nl-NL" sz="4800" dirty="0">
                <a:solidFill>
                  <a:srgbClr val="E51B24"/>
                </a:solidFill>
                <a:latin typeface="Calibri" panose="020F0502020204030204" pitchFamily="34" charset="0"/>
                <a:cs typeface="+mn-cs"/>
              </a:rPr>
              <a:t>En dan?</a:t>
            </a:r>
          </a:p>
        </p:txBody>
      </p:sp>
      <p:sp>
        <p:nvSpPr>
          <p:cNvPr id="3" name="Tekstvak 2">
            <a:extLst>
              <a:ext uri="{FF2B5EF4-FFF2-40B4-BE49-F238E27FC236}">
                <a16:creationId xmlns:a16="http://schemas.microsoft.com/office/drawing/2014/main" id="{12D5452F-DE34-4358-BEAE-EA23753971BB}"/>
              </a:ext>
            </a:extLst>
          </p:cNvPr>
          <p:cNvSpPr txBox="1"/>
          <p:nvPr/>
        </p:nvSpPr>
        <p:spPr>
          <a:xfrm>
            <a:off x="552450" y="2714625"/>
            <a:ext cx="8086725" cy="1816100"/>
          </a:xfrm>
          <a:prstGeom prst="rect">
            <a:avLst/>
          </a:prstGeom>
          <a:noFill/>
        </p:spPr>
        <p:txBody>
          <a:bodyPr>
            <a:spAutoFit/>
          </a:bodyPr>
          <a:lstStyle/>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Geen hartfalen: </a:t>
            </a:r>
            <a:br>
              <a:rPr lang="nl-NL" sz="2800" dirty="0">
                <a:latin typeface="Trebuchet MS" panose="020B0603020202020204" pitchFamily="34" charset="0"/>
                <a:cs typeface="+mn-cs"/>
              </a:rPr>
            </a:br>
            <a:r>
              <a:rPr lang="nl-NL" sz="2800" dirty="0">
                <a:latin typeface="Trebuchet MS" panose="020B0603020202020204" pitchFamily="34" charset="0"/>
                <a:cs typeface="+mn-cs"/>
              </a:rPr>
              <a:t>-&gt;retour huisarts (COPD?)</a:t>
            </a:r>
            <a:br>
              <a:rPr lang="nl-NL" sz="2800" dirty="0">
                <a:latin typeface="Trebuchet MS" panose="020B0603020202020204" pitchFamily="34" charset="0"/>
                <a:cs typeface="+mn-cs"/>
              </a:rPr>
            </a:br>
            <a:endParaRPr lang="nl-NL" sz="2800" dirty="0">
              <a:latin typeface="Trebuchet MS" panose="020B0603020202020204" pitchFamily="34" charset="0"/>
              <a:cs typeface="+mn-cs"/>
            </a:endParaRPr>
          </a:p>
          <a:p>
            <a:pPr marL="457200" indent="-457200" eaLnBrk="1" hangingPunct="1">
              <a:buSzPct val="60000"/>
              <a:buFont typeface="Webdings" panose="05030102010509060703" pitchFamily="18" charset="2"/>
              <a:buChar char="Y"/>
              <a:defRPr/>
            </a:pPr>
            <a:r>
              <a:rPr lang="nl-NL" sz="2800" dirty="0">
                <a:latin typeface="Trebuchet MS" panose="020B0603020202020204" pitchFamily="34" charset="0"/>
                <a:cs typeface="+mn-cs"/>
              </a:rPr>
              <a:t>Wel hartfalen: zie schema</a:t>
            </a:r>
          </a:p>
        </p:txBody>
      </p:sp>
      <p:pic>
        <p:nvPicPr>
          <p:cNvPr id="60420" name="Afbeelding 4">
            <a:extLst>
              <a:ext uri="{FF2B5EF4-FFF2-40B4-BE49-F238E27FC236}">
                <a16:creationId xmlns:a16="http://schemas.microsoft.com/office/drawing/2014/main" id="{20F7014C-6BD7-4095-B6FE-4073087B7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4A3069F-FEEB-4DF3-A6FB-2506C8070A22}"/>
              </a:ext>
            </a:extLst>
          </p:cNvPr>
          <p:cNvSpPr>
            <a:spLocks noGrp="1" noChangeArrowheads="1"/>
          </p:cNvSpPr>
          <p:nvPr>
            <p:ph type="title"/>
          </p:nvPr>
        </p:nvSpPr>
        <p:spPr>
          <a:xfrm>
            <a:off x="179388" y="115888"/>
            <a:ext cx="8964612" cy="1143000"/>
          </a:xfrm>
        </p:spPr>
        <p:txBody>
          <a:bodyPr/>
          <a:lstStyle/>
          <a:p>
            <a:pPr eaLnBrk="1" hangingPunct="1"/>
            <a:r>
              <a:rPr lang="nl-NL" altLang="nl-NL">
                <a:solidFill>
                  <a:srgbClr val="E51B24"/>
                </a:solidFill>
                <a:latin typeface="Calibri" panose="020F0502020204030204" pitchFamily="34" charset="0"/>
              </a:rPr>
              <a:t>Bij de cardioloog</a:t>
            </a:r>
          </a:p>
        </p:txBody>
      </p:sp>
      <p:sp>
        <p:nvSpPr>
          <p:cNvPr id="61443" name="Text Box 5">
            <a:extLst>
              <a:ext uri="{FF2B5EF4-FFF2-40B4-BE49-F238E27FC236}">
                <a16:creationId xmlns:a16="http://schemas.microsoft.com/office/drawing/2014/main" id="{9C45D5B9-FFE4-422B-B193-E59064E84E34}"/>
              </a:ext>
            </a:extLst>
          </p:cNvPr>
          <p:cNvSpPr txBox="1">
            <a:spLocks noChangeArrowheads="1"/>
          </p:cNvSpPr>
          <p:nvPr/>
        </p:nvSpPr>
        <p:spPr bwMode="auto">
          <a:xfrm>
            <a:off x="1042988" y="1557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latin typeface="Calisto MT" panose="02040603050505030304" pitchFamily="18" charset="0"/>
            </a:endParaRPr>
          </a:p>
        </p:txBody>
      </p:sp>
      <p:pic>
        <p:nvPicPr>
          <p:cNvPr id="61445" name="Afbeelding 6">
            <a:extLst>
              <a:ext uri="{FF2B5EF4-FFF2-40B4-BE49-F238E27FC236}">
                <a16:creationId xmlns:a16="http://schemas.microsoft.com/office/drawing/2014/main" id="{B4A8C42F-8779-4755-AF7E-5B49B54D49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E6FC1849-77A3-4E6B-AB87-54A5ABCACC25}"/>
              </a:ext>
            </a:extLst>
          </p:cNvPr>
          <p:cNvPicPr>
            <a:picLocks noChangeAspect="1"/>
          </p:cNvPicPr>
          <p:nvPr/>
        </p:nvPicPr>
        <p:blipFill>
          <a:blip r:embed="rId4"/>
          <a:stretch>
            <a:fillRect/>
          </a:stretch>
        </p:blipFill>
        <p:spPr>
          <a:xfrm>
            <a:off x="319087" y="990600"/>
            <a:ext cx="8505825" cy="4876800"/>
          </a:xfrm>
          <a:prstGeom prst="rect">
            <a:avLst/>
          </a:prstGeom>
        </p:spPr>
      </p:pic>
    </p:spTree>
  </p:cSld>
  <p:clrMapOvr>
    <a:masterClrMapping/>
  </p:clrMapOvr>
  <p:transition spd="slow">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56FC64C2-CE96-4BAC-98C4-4258BD8540B9}"/>
              </a:ext>
            </a:extLst>
          </p:cNvPr>
          <p:cNvSpPr>
            <a:spLocks noGrp="1"/>
          </p:cNvSpPr>
          <p:nvPr>
            <p:ph type="title"/>
          </p:nvPr>
        </p:nvSpPr>
        <p:spPr>
          <a:xfrm>
            <a:off x="395288" y="1773238"/>
            <a:ext cx="8507412" cy="2217737"/>
          </a:xfrm>
        </p:spPr>
        <p:txBody>
          <a:bodyPr/>
          <a:lstStyle/>
          <a:p>
            <a:r>
              <a:rPr lang="nl-NL" altLang="nl-NL" sz="5400">
                <a:solidFill>
                  <a:srgbClr val="E51B24"/>
                </a:solidFill>
                <a:latin typeface="Calibri" panose="020F0502020204030204" pitchFamily="34" charset="0"/>
              </a:rPr>
              <a:t>Ziekenhuis</a:t>
            </a:r>
          </a:p>
        </p:txBody>
      </p:sp>
      <p:pic>
        <p:nvPicPr>
          <p:cNvPr id="62467" name="Afbeelding 3">
            <a:extLst>
              <a:ext uri="{FF2B5EF4-FFF2-40B4-BE49-F238E27FC236}">
                <a16:creationId xmlns:a16="http://schemas.microsoft.com/office/drawing/2014/main" id="{469E17E3-6679-48F4-9EAA-DD3549D807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16579CE-DCF3-40F0-A814-FB1C527C0B51}"/>
              </a:ext>
            </a:extLst>
          </p:cNvPr>
          <p:cNvSpPr>
            <a:spLocks noGrp="1"/>
          </p:cNvSpPr>
          <p:nvPr>
            <p:ph type="title"/>
          </p:nvPr>
        </p:nvSpPr>
        <p:spPr/>
        <p:txBody>
          <a:bodyPr/>
          <a:lstStyle/>
          <a:p>
            <a:r>
              <a:rPr lang="nl-NL" altLang="nl-NL">
                <a:solidFill>
                  <a:srgbClr val="E51B24"/>
                </a:solidFill>
                <a:latin typeface="Calibri" panose="020F0502020204030204" pitchFamily="34" charset="0"/>
              </a:rPr>
              <a:t>Behandeling van hartfalen</a:t>
            </a:r>
          </a:p>
        </p:txBody>
      </p:sp>
      <p:sp>
        <p:nvSpPr>
          <p:cNvPr id="3" name="Tijdelijke aanduiding voor inhoud 2">
            <a:extLst>
              <a:ext uri="{FF2B5EF4-FFF2-40B4-BE49-F238E27FC236}">
                <a16:creationId xmlns:a16="http://schemas.microsoft.com/office/drawing/2014/main" id="{AF940176-13BF-4115-86EC-8B7CCF9A51EF}"/>
              </a:ext>
            </a:extLst>
          </p:cNvPr>
          <p:cNvSpPr>
            <a:spLocks noGrp="1"/>
          </p:cNvSpPr>
          <p:nvPr>
            <p:ph idx="1"/>
          </p:nvPr>
        </p:nvSpPr>
        <p:spPr/>
        <p:txBody>
          <a:bodyPr>
            <a:normAutofit/>
          </a:bodyPr>
          <a:lstStyle/>
          <a:p>
            <a:pPr marL="0" indent="0">
              <a:buSzPct val="60000"/>
              <a:buFontTx/>
              <a:buNone/>
              <a:defRPr/>
            </a:pPr>
            <a:r>
              <a:rPr lang="nl-NL" sz="2800" dirty="0">
                <a:latin typeface="Trebuchet MS" panose="020B0603020202020204" pitchFamily="34" charset="0"/>
              </a:rPr>
              <a:t>Medicamenteus én niet-medicamenteus</a:t>
            </a:r>
          </a:p>
          <a:p>
            <a:pPr marL="0" indent="0">
              <a:buSzPct val="60000"/>
              <a:buFontTx/>
              <a:buNone/>
              <a:defRPr/>
            </a:pPr>
            <a:endParaRPr lang="nl-NL" sz="2800" dirty="0">
              <a:latin typeface="Trebuchet MS" panose="020B0603020202020204" pitchFamily="34" charset="0"/>
            </a:endParaRPr>
          </a:p>
          <a:p>
            <a:pPr marL="0" indent="0">
              <a:buSzPct val="60000"/>
              <a:buFontTx/>
              <a:buNone/>
              <a:defRPr/>
            </a:pPr>
            <a:r>
              <a:rPr lang="nl-NL" sz="2800" dirty="0">
                <a:latin typeface="Trebuchet MS" panose="020B0603020202020204" pitchFamily="34" charset="0"/>
              </a:rPr>
              <a:t>Doel behandeling:</a:t>
            </a:r>
          </a:p>
          <a:p>
            <a:pPr>
              <a:buSzPct val="60000"/>
              <a:buFont typeface="Webdings" panose="05030102010509060703" pitchFamily="18" charset="2"/>
              <a:buChar char="Y"/>
              <a:defRPr/>
            </a:pPr>
            <a:r>
              <a:rPr lang="nl-NL" sz="2800" dirty="0">
                <a:latin typeface="Trebuchet MS" panose="020B0603020202020204" pitchFamily="34" charset="0"/>
              </a:rPr>
              <a:t>Progressie van hartfalen voorkomen	</a:t>
            </a:r>
          </a:p>
          <a:p>
            <a:pPr>
              <a:buSzPct val="60000"/>
              <a:buFont typeface="Webdings" panose="05030102010509060703" pitchFamily="18" charset="2"/>
              <a:buChar char="Y"/>
              <a:defRPr/>
            </a:pPr>
            <a:r>
              <a:rPr lang="nl-NL" sz="2800" dirty="0">
                <a:latin typeface="Trebuchet MS" panose="020B0603020202020204" pitchFamily="34" charset="0"/>
              </a:rPr>
              <a:t>Behouden of verbeteren kwaliteit van leven</a:t>
            </a:r>
          </a:p>
          <a:p>
            <a:pPr>
              <a:buSzPct val="60000"/>
              <a:buFont typeface="Webdings" panose="05030102010509060703" pitchFamily="18" charset="2"/>
              <a:buChar char="Y"/>
              <a:defRPr/>
            </a:pPr>
            <a:r>
              <a:rPr lang="nl-NL" sz="2800" dirty="0">
                <a:latin typeface="Trebuchet MS" panose="020B0603020202020204" pitchFamily="34" charset="0"/>
              </a:rPr>
              <a:t>Verbeteren van overleving</a:t>
            </a:r>
          </a:p>
        </p:txBody>
      </p:sp>
      <p:pic>
        <p:nvPicPr>
          <p:cNvPr id="63492" name="Afbeelding 4">
            <a:extLst>
              <a:ext uri="{FF2B5EF4-FFF2-40B4-BE49-F238E27FC236}">
                <a16:creationId xmlns:a16="http://schemas.microsoft.com/office/drawing/2014/main" id="{27E08CED-466C-4373-8335-B0E18F3D5F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733E2B8-7DD1-4519-8491-BD6767A64555}"/>
              </a:ext>
            </a:extLst>
          </p:cNvPr>
          <p:cNvSpPr>
            <a:spLocks noGrp="1" noChangeArrowheads="1"/>
          </p:cNvSpPr>
          <p:nvPr>
            <p:ph type="title"/>
          </p:nvPr>
        </p:nvSpPr>
        <p:spPr>
          <a:xfrm>
            <a:off x="179388" y="396875"/>
            <a:ext cx="8964612" cy="1143000"/>
          </a:xfrm>
        </p:spPr>
        <p:txBody>
          <a:bodyPr/>
          <a:lstStyle/>
          <a:p>
            <a:pPr eaLnBrk="1" hangingPunct="1"/>
            <a:r>
              <a:rPr lang="nl-NL" altLang="nl-NL">
                <a:solidFill>
                  <a:srgbClr val="E51B24"/>
                </a:solidFill>
                <a:latin typeface="Calibri" panose="020F0502020204030204" pitchFamily="34" charset="0"/>
              </a:rPr>
              <a:t>Niet-medicamenteuze behandeling</a:t>
            </a:r>
          </a:p>
        </p:txBody>
      </p:sp>
      <p:pic>
        <p:nvPicPr>
          <p:cNvPr id="64515" name="Picture 4" descr="Nursing Care Plan For Heart Failure 2">
            <a:extLst>
              <a:ext uri="{FF2B5EF4-FFF2-40B4-BE49-F238E27FC236}">
                <a16:creationId xmlns:a16="http://schemas.microsoft.com/office/drawing/2014/main" id="{DD85DA3E-CE15-478E-BFE0-E1C8B8A52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4979988"/>
            <a:ext cx="380841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5">
            <a:extLst>
              <a:ext uri="{FF2B5EF4-FFF2-40B4-BE49-F238E27FC236}">
                <a16:creationId xmlns:a16="http://schemas.microsoft.com/office/drawing/2014/main" id="{1995E2F3-53C5-430F-B8F1-FFDC0F35126B}"/>
              </a:ext>
            </a:extLst>
          </p:cNvPr>
          <p:cNvSpPr txBox="1">
            <a:spLocks noChangeArrowheads="1"/>
          </p:cNvSpPr>
          <p:nvPr/>
        </p:nvSpPr>
        <p:spPr bwMode="auto">
          <a:xfrm>
            <a:off x="1042988" y="1557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latin typeface="Calisto MT" panose="02040603050505030304" pitchFamily="18" charset="0"/>
            </a:endParaRPr>
          </a:p>
        </p:txBody>
      </p:sp>
      <p:sp>
        <p:nvSpPr>
          <p:cNvPr id="39941" name="Text Box 6">
            <a:extLst>
              <a:ext uri="{FF2B5EF4-FFF2-40B4-BE49-F238E27FC236}">
                <a16:creationId xmlns:a16="http://schemas.microsoft.com/office/drawing/2014/main" id="{668443A6-16F9-4E48-8C9E-E22A211931EA}"/>
              </a:ext>
            </a:extLst>
          </p:cNvPr>
          <p:cNvSpPr txBox="1">
            <a:spLocks noChangeArrowheads="1"/>
          </p:cNvSpPr>
          <p:nvPr/>
        </p:nvSpPr>
        <p:spPr bwMode="auto">
          <a:xfrm>
            <a:off x="323850" y="2205038"/>
            <a:ext cx="73167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rPr>
              <a:t>Dieet (zout, vocht, alcohol, overgewicht)</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rPr>
              <a:t>Stoppen met roken</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rPr>
              <a:t>Bewegen</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rPr>
              <a:t>Influenzavaccinatie</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rPr>
              <a:t>Zelfmonitoring door dagelijks wegen</a:t>
            </a:r>
          </a:p>
          <a:p>
            <a:pPr eaLnBrk="1" hangingPunct="1">
              <a:spcBef>
                <a:spcPct val="0"/>
              </a:spcBef>
              <a:buFontTx/>
              <a:buNone/>
            </a:pPr>
            <a:endParaRPr lang="nl-NL" altLang="nl-NL" sz="2800">
              <a:latin typeface="Trebuchet MS" panose="020B0603020202020204" pitchFamily="34" charset="0"/>
            </a:endParaRPr>
          </a:p>
        </p:txBody>
      </p:sp>
      <p:pic>
        <p:nvPicPr>
          <p:cNvPr id="64518" name="Afbeelding 6">
            <a:extLst>
              <a:ext uri="{FF2B5EF4-FFF2-40B4-BE49-F238E27FC236}">
                <a16:creationId xmlns:a16="http://schemas.microsoft.com/office/drawing/2014/main" id="{682E07D3-2A3A-4084-9047-4380F3D448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additive="base">
                                        <p:cTn id="7" dur="5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41">
                                            <p:txEl>
                                              <p:pRg st="1" end="1"/>
                                            </p:txEl>
                                          </p:spTgt>
                                        </p:tgtEl>
                                        <p:attrNameLst>
                                          <p:attrName>style.visibility</p:attrName>
                                        </p:attrNameLst>
                                      </p:cBhvr>
                                      <p:to>
                                        <p:strVal val="visible"/>
                                      </p:to>
                                    </p:set>
                                    <p:anim calcmode="lin" valueType="num">
                                      <p:cBhvr additive="base">
                                        <p:cTn id="13" dur="500" fill="hold"/>
                                        <p:tgtEl>
                                          <p:spTgt spid="399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 calcmode="lin" valueType="num">
                                      <p:cBhvr additive="base">
                                        <p:cTn id="19" dur="500" fill="hold"/>
                                        <p:tgtEl>
                                          <p:spTgt spid="399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41">
                                            <p:txEl>
                                              <p:pRg st="3" end="3"/>
                                            </p:txEl>
                                          </p:spTgt>
                                        </p:tgtEl>
                                        <p:attrNameLst>
                                          <p:attrName>style.visibility</p:attrName>
                                        </p:attrNameLst>
                                      </p:cBhvr>
                                      <p:to>
                                        <p:strVal val="visible"/>
                                      </p:to>
                                    </p:set>
                                    <p:anim calcmode="lin" valueType="num">
                                      <p:cBhvr additive="base">
                                        <p:cTn id="25" dur="500" fill="hold"/>
                                        <p:tgtEl>
                                          <p:spTgt spid="399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41">
                                            <p:txEl>
                                              <p:pRg st="4" end="4"/>
                                            </p:txEl>
                                          </p:spTgt>
                                        </p:tgtEl>
                                        <p:attrNameLst>
                                          <p:attrName>style.visibility</p:attrName>
                                        </p:attrNameLst>
                                      </p:cBhvr>
                                      <p:to>
                                        <p:strVal val="visible"/>
                                      </p:to>
                                    </p:set>
                                    <p:anim calcmode="lin" valueType="num">
                                      <p:cBhvr additive="base">
                                        <p:cTn id="31" dur="500" fill="hold"/>
                                        <p:tgtEl>
                                          <p:spTgt spid="399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9DA3D32-8CBE-4213-BB41-B69AB2426B34}"/>
              </a:ext>
            </a:extLst>
          </p:cNvPr>
          <p:cNvSpPr>
            <a:spLocks noGrp="1" noChangeArrowheads="1"/>
          </p:cNvSpPr>
          <p:nvPr>
            <p:ph type="title"/>
          </p:nvPr>
        </p:nvSpPr>
        <p:spPr>
          <a:xfrm>
            <a:off x="468313" y="404813"/>
            <a:ext cx="8229600" cy="1143000"/>
          </a:xfrm>
        </p:spPr>
        <p:txBody>
          <a:bodyPr/>
          <a:lstStyle/>
          <a:p>
            <a:pPr eaLnBrk="1" hangingPunct="1"/>
            <a:r>
              <a:rPr lang="nl-NL" altLang="nl-NL" sz="4000" dirty="0">
                <a:solidFill>
                  <a:srgbClr val="E51B24"/>
                </a:solidFill>
                <a:latin typeface="Calibri" panose="020F0502020204030204" pitchFamily="34" charset="0"/>
              </a:rPr>
              <a:t>Medicamenteuze behandeling </a:t>
            </a:r>
            <a:br>
              <a:rPr lang="nl-NL" altLang="nl-NL" sz="4000" dirty="0">
                <a:solidFill>
                  <a:srgbClr val="E51B24"/>
                </a:solidFill>
                <a:latin typeface="Calibri" panose="020F0502020204030204" pitchFamily="34" charset="0"/>
              </a:rPr>
            </a:br>
            <a:r>
              <a:rPr lang="nl-NL" altLang="nl-NL" sz="4000" dirty="0">
                <a:solidFill>
                  <a:srgbClr val="E51B24"/>
                </a:solidFill>
                <a:latin typeface="Calibri" panose="020F0502020204030204" pitchFamily="34" charset="0"/>
              </a:rPr>
              <a:t>van HF-REF </a:t>
            </a:r>
            <a:r>
              <a:rPr lang="nl-NL" altLang="nl-NL" sz="3200" dirty="0">
                <a:solidFill>
                  <a:srgbClr val="E51B24"/>
                </a:solidFill>
                <a:latin typeface="Calibri" panose="020F0502020204030204" pitchFamily="34" charset="0"/>
              </a:rPr>
              <a:t>(en HF-</a:t>
            </a:r>
            <a:r>
              <a:rPr lang="nl-NL" altLang="nl-NL" sz="3200" dirty="0" err="1">
                <a:solidFill>
                  <a:srgbClr val="E51B24"/>
                </a:solidFill>
                <a:latin typeface="Calibri" panose="020F0502020204030204" pitchFamily="34" charset="0"/>
              </a:rPr>
              <a:t>mREF</a:t>
            </a:r>
            <a:r>
              <a:rPr lang="nl-NL" altLang="nl-NL" sz="3200" dirty="0">
                <a:solidFill>
                  <a:srgbClr val="E51B24"/>
                </a:solidFill>
                <a:latin typeface="Calibri" panose="020F0502020204030204" pitchFamily="34" charset="0"/>
              </a:rPr>
              <a:t>)</a:t>
            </a:r>
          </a:p>
        </p:txBody>
      </p:sp>
      <p:graphicFrame>
        <p:nvGraphicFramePr>
          <p:cNvPr id="43011" name="Group 3">
            <a:extLst>
              <a:ext uri="{FF2B5EF4-FFF2-40B4-BE49-F238E27FC236}">
                <a16:creationId xmlns:a16="http://schemas.microsoft.com/office/drawing/2014/main" id="{A0E68F48-A351-4C63-86B2-77DE6CB5DAF1}"/>
              </a:ext>
            </a:extLst>
          </p:cNvPr>
          <p:cNvGraphicFramePr>
            <a:graphicFrameLocks noGrp="1"/>
          </p:cNvGraphicFramePr>
          <p:nvPr>
            <p:ph type="tbl" idx="1"/>
            <p:extLst>
              <p:ext uri="{D42A27DB-BD31-4B8C-83A1-F6EECF244321}">
                <p14:modId xmlns:p14="http://schemas.microsoft.com/office/powerpoint/2010/main" val="3236633738"/>
              </p:ext>
            </p:extLst>
          </p:nvPr>
        </p:nvGraphicFramePr>
        <p:xfrm>
          <a:off x="371717" y="1547813"/>
          <a:ext cx="8743950" cy="5340128"/>
        </p:xfrm>
        <a:graphic>
          <a:graphicData uri="http://schemas.openxmlformats.org/drawingml/2006/table">
            <a:tbl>
              <a:tblPr>
                <a:tableStyleId>{35758FB7-9AC5-4552-8A53-C91805E547FA}</a:tableStyleId>
              </a:tblPr>
              <a:tblGrid>
                <a:gridCol w="3226577">
                  <a:extLst>
                    <a:ext uri="{9D8B030D-6E8A-4147-A177-3AD203B41FA5}">
                      <a16:colId xmlns:a16="http://schemas.microsoft.com/office/drawing/2014/main" val="20000"/>
                    </a:ext>
                  </a:extLst>
                </a:gridCol>
                <a:gridCol w="5517373">
                  <a:extLst>
                    <a:ext uri="{9D8B030D-6E8A-4147-A177-3AD203B41FA5}">
                      <a16:colId xmlns:a16="http://schemas.microsoft.com/office/drawing/2014/main" val="20001"/>
                    </a:ext>
                  </a:extLst>
                </a:gridCol>
              </a:tblGrid>
              <a:tr h="441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Wanneer toedienen?</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Welke medicatie:</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extLst>
                  <a:ext uri="{0D108BD9-81ED-4DB2-BD59-A6C34878D82A}">
                    <a16:rowId xmlns:a16="http://schemas.microsoft.com/office/drawing/2014/main" val="10000"/>
                  </a:ext>
                </a:extLst>
              </a:tr>
              <a:tr h="1032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Altijd toedienen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Tenzij contra-indicaties</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ACE-remmer of ARB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Bètablokkers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Diuretica (indien overvulling)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dirty="0">
                          <a:ln>
                            <a:noFill/>
                          </a:ln>
                          <a:solidFill>
                            <a:srgbClr val="FF0000"/>
                          </a:solidFill>
                          <a:effectLst/>
                          <a:latin typeface="Calibri" panose="020F0502020204030204" pitchFamily="34" charset="0"/>
                        </a:rPr>
                        <a:t>SGLT2-remmers</a:t>
                      </a:r>
                    </a:p>
                  </a:txBody>
                  <a:tcPr marT="45724" marB="45724" horzOverflow="overflow">
                    <a:solidFill>
                      <a:schemeClr val="bg1"/>
                    </a:solidFill>
                  </a:tcPr>
                </a:tc>
                <a:extLst>
                  <a:ext uri="{0D108BD9-81ED-4DB2-BD59-A6C34878D82A}">
                    <a16:rowId xmlns:a16="http://schemas.microsoft.com/office/drawing/2014/main" val="10001"/>
                  </a:ext>
                </a:extLst>
              </a:tr>
              <a:tr h="1655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Bij aanhoudende symptomen</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dirty="0">
                          <a:ln>
                            <a:noFill/>
                          </a:ln>
                          <a:solidFill>
                            <a:schemeClr val="tx1"/>
                          </a:solidFill>
                          <a:effectLst/>
                          <a:latin typeface="Calibri" panose="020F0502020204030204" pitchFamily="34" charset="0"/>
                        </a:rPr>
                        <a:t>ARNI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dirty="0" err="1">
                          <a:ln>
                            <a:noFill/>
                          </a:ln>
                          <a:solidFill>
                            <a:schemeClr val="tx1"/>
                          </a:solidFill>
                          <a:effectLst/>
                          <a:latin typeface="Calibri" panose="020F0502020204030204" pitchFamily="34" charset="0"/>
                        </a:rPr>
                        <a:t>Ivabradine</a:t>
                      </a:r>
                      <a:endParaRPr kumimoji="0" lang="nl-NL" sz="24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err="1">
                          <a:ln>
                            <a:noFill/>
                          </a:ln>
                          <a:effectLst/>
                          <a:latin typeface="Calibri" panose="020F0502020204030204" pitchFamily="34" charset="0"/>
                        </a:rPr>
                        <a:t>Aldosteronantagonist</a:t>
                      </a:r>
                      <a:endParaRPr kumimoji="0" lang="nl-NL" sz="2400" u="none" strike="noStrike" cap="none" normalizeH="0" baseline="0" dirty="0">
                        <a:ln>
                          <a:noFill/>
                        </a:ln>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Digoxine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Nitraten</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extLst>
                  <a:ext uri="{0D108BD9-81ED-4DB2-BD59-A6C34878D82A}">
                    <a16:rowId xmlns:a16="http://schemas.microsoft.com/office/drawing/2014/main" val="10002"/>
                  </a:ext>
                </a:extLst>
              </a:tr>
              <a:tr h="875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Stoppen!</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Anti-arrhytmica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u="none" strike="noStrike" cap="none" normalizeH="0" baseline="0" dirty="0">
                          <a:ln>
                            <a:noFill/>
                          </a:ln>
                          <a:effectLst/>
                          <a:latin typeface="Calibri" panose="020F0502020204030204" pitchFamily="34" charset="0"/>
                        </a:rPr>
                        <a:t>Calciumantagonisten</a:t>
                      </a:r>
                      <a:endParaRPr kumimoji="0" lang="nl-NL" sz="2400" b="0" i="0" u="none" strike="noStrike" cap="none" normalizeH="0" baseline="0" dirty="0">
                        <a:ln>
                          <a:noFill/>
                        </a:ln>
                        <a:solidFill>
                          <a:schemeClr val="tx1"/>
                        </a:solidFill>
                        <a:effectLst/>
                        <a:latin typeface="Calibri" panose="020F0502020204030204" pitchFamily="34" charset="0"/>
                      </a:endParaRPr>
                    </a:p>
                  </a:txBody>
                  <a:tcPr marT="45724" marB="45724" horzOverflow="overflow">
                    <a:solidFill>
                      <a:schemeClr val="bg1"/>
                    </a:solidFill>
                  </a:tcPr>
                </a:tc>
                <a:extLst>
                  <a:ext uri="{0D108BD9-81ED-4DB2-BD59-A6C34878D82A}">
                    <a16:rowId xmlns:a16="http://schemas.microsoft.com/office/drawing/2014/main" val="10003"/>
                  </a:ext>
                </a:extLst>
              </a:tr>
            </a:tbl>
          </a:graphicData>
        </a:graphic>
      </p:graphicFrame>
      <p:sp>
        <p:nvSpPr>
          <p:cNvPr id="4" name="Ovaal 3">
            <a:extLst>
              <a:ext uri="{FF2B5EF4-FFF2-40B4-BE49-F238E27FC236}">
                <a16:creationId xmlns:a16="http://schemas.microsoft.com/office/drawing/2014/main" id="{1312258C-F8B4-46AC-A169-ABA27D598074}"/>
              </a:ext>
            </a:extLst>
          </p:cNvPr>
          <p:cNvSpPr/>
          <p:nvPr/>
        </p:nvSpPr>
        <p:spPr>
          <a:xfrm>
            <a:off x="2699792" y="836613"/>
            <a:ext cx="4824535" cy="1079500"/>
          </a:xfrm>
          <a:prstGeom prst="ellipse">
            <a:avLst/>
          </a:prstGeom>
          <a:noFill/>
          <a:ln w="50800">
            <a:solidFill>
              <a:srgbClr val="FF0000"/>
            </a:solidFill>
          </a:ln>
          <a:effectLst>
            <a:outerShdw blurRad="50800" dist="50800" dir="5400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Tree>
  </p:cSld>
  <p:clrMapOvr>
    <a:masterClrMapping/>
  </p:clrMapOvr>
  <p:transition spd="slow">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104E2EE7-B5F6-4B2E-8C90-895544F0A99B}"/>
              </a:ext>
            </a:extLst>
          </p:cNvPr>
          <p:cNvSpPr>
            <a:spLocks noGrp="1"/>
          </p:cNvSpPr>
          <p:nvPr>
            <p:ph type="title"/>
          </p:nvPr>
        </p:nvSpPr>
        <p:spPr/>
        <p:txBody>
          <a:bodyPr/>
          <a:lstStyle/>
          <a:p>
            <a:r>
              <a:rPr lang="nl-NL" altLang="nl-NL">
                <a:solidFill>
                  <a:srgbClr val="E51B24"/>
                </a:solidFill>
                <a:latin typeface="Calibri" panose="020F0502020204030204" pitchFamily="34" charset="0"/>
              </a:rPr>
              <a:t>Diuretica </a:t>
            </a:r>
          </a:p>
        </p:txBody>
      </p:sp>
      <p:sp>
        <p:nvSpPr>
          <p:cNvPr id="67587" name="Tijdelijke aanduiding voor inhoud 2">
            <a:extLst>
              <a:ext uri="{FF2B5EF4-FFF2-40B4-BE49-F238E27FC236}">
                <a16:creationId xmlns:a16="http://schemas.microsoft.com/office/drawing/2014/main" id="{65271ABE-5DE7-4B56-9107-EDF9F827B741}"/>
              </a:ext>
            </a:extLst>
          </p:cNvPr>
          <p:cNvSpPr>
            <a:spLocks noGrp="1"/>
          </p:cNvSpPr>
          <p:nvPr>
            <p:ph idx="1"/>
          </p:nvPr>
        </p:nvSpPr>
        <p:spPr>
          <a:xfrm>
            <a:off x="323850" y="1484313"/>
            <a:ext cx="8516938" cy="5373687"/>
          </a:xfrm>
        </p:spPr>
        <p:txBody>
          <a:bodyPr/>
          <a:lstStyle/>
          <a:p>
            <a:pPr>
              <a:buSzPct val="60000"/>
              <a:buFont typeface="Webdings" panose="05030102010509060703" pitchFamily="18" charset="2"/>
              <a:buChar char="Y"/>
            </a:pPr>
            <a:r>
              <a:rPr lang="nl-NL" altLang="nl-NL" sz="2800">
                <a:latin typeface="Calibri" panose="020F0502020204030204" pitchFamily="34" charset="0"/>
              </a:rPr>
              <a:t>Keuze: mate van vochtretentie en ernst hartfalen</a:t>
            </a:r>
          </a:p>
          <a:p>
            <a:pPr>
              <a:buSzPct val="60000"/>
              <a:buFont typeface="Webdings" panose="05030102010509060703" pitchFamily="18" charset="2"/>
              <a:buChar char="Y"/>
            </a:pPr>
            <a:r>
              <a:rPr lang="nl-NL" altLang="nl-NL" sz="2800">
                <a:latin typeface="Calibri" panose="020F0502020204030204" pitchFamily="34" charset="0"/>
              </a:rPr>
              <a:t>Bij chronische stuwing maagdarmstelsel:</a:t>
            </a:r>
            <a:br>
              <a:rPr lang="nl-NL" altLang="nl-NL" sz="2800">
                <a:latin typeface="Calibri" panose="020F0502020204030204" pitchFamily="34" charset="0"/>
              </a:rPr>
            </a:br>
            <a:r>
              <a:rPr lang="nl-NL" altLang="nl-NL" sz="2800">
                <a:latin typeface="Calibri" panose="020F0502020204030204" pitchFamily="34" charset="0"/>
              </a:rPr>
              <a:t>voorkeur bumetanide </a:t>
            </a:r>
          </a:p>
          <a:p>
            <a:pPr>
              <a:buSzPct val="60000"/>
              <a:buFont typeface="Webdings" panose="05030102010509060703" pitchFamily="18" charset="2"/>
              <a:buChar char="Y"/>
            </a:pPr>
            <a:r>
              <a:rPr lang="nl-NL" altLang="nl-NL" sz="2800">
                <a:latin typeface="Calibri" panose="020F0502020204030204" pitchFamily="34" charset="0"/>
              </a:rPr>
              <a:t>Diureticaresistentie (&gt;250mg furosemide per dag)</a:t>
            </a:r>
          </a:p>
          <a:p>
            <a:pPr>
              <a:buSzPct val="60000"/>
              <a:buFont typeface="Webdings" panose="05030102010509060703" pitchFamily="18" charset="2"/>
              <a:buChar char="Y"/>
            </a:pPr>
            <a:r>
              <a:rPr lang="nl-NL" altLang="nl-NL" sz="2800">
                <a:latin typeface="Calibri" panose="020F0502020204030204" pitchFamily="34" charset="0"/>
              </a:rPr>
              <a:t>Controle van nierfunctie en kalium!</a:t>
            </a:r>
          </a:p>
          <a:p>
            <a:pPr>
              <a:buSzPct val="60000"/>
              <a:buFont typeface="Webdings" panose="05030102010509060703" pitchFamily="18" charset="2"/>
              <a:buChar char="Y"/>
            </a:pPr>
            <a:r>
              <a:rPr lang="nl-NL" altLang="nl-NL" sz="2800">
                <a:latin typeface="Calibri" panose="020F0502020204030204" pitchFamily="34" charset="0"/>
              </a:rPr>
              <a:t>Bij chronisch gebruik: kans op jicht </a:t>
            </a:r>
            <a:br>
              <a:rPr lang="nl-NL" altLang="nl-NL" sz="2800">
                <a:latin typeface="Calibri" panose="020F0502020204030204" pitchFamily="34" charset="0"/>
              </a:rPr>
            </a:br>
            <a:r>
              <a:rPr lang="nl-NL" altLang="nl-NL" sz="2800">
                <a:latin typeface="Calibri" panose="020F0502020204030204" pitchFamily="34" charset="0"/>
              </a:rPr>
              <a:t>(colchicine, allopurinol, evt. prednison) </a:t>
            </a:r>
          </a:p>
          <a:p>
            <a:pPr>
              <a:buSzPct val="60000"/>
              <a:buFont typeface="Webdings" panose="05030102010509060703" pitchFamily="18" charset="2"/>
              <a:buChar char="Y"/>
            </a:pPr>
            <a:r>
              <a:rPr lang="nl-NL" altLang="nl-NL" sz="2800">
                <a:latin typeface="Calibri" panose="020F0502020204030204" pitchFamily="34" charset="0"/>
              </a:rPr>
              <a:t>Cave dehydratie!</a:t>
            </a:r>
            <a:endParaRPr lang="nl-NL" altLang="nl-NL">
              <a:latin typeface="Calibri" panose="020F0502020204030204" pitchFamily="34" charset="0"/>
            </a:endParaRPr>
          </a:p>
        </p:txBody>
      </p:sp>
      <p:pic>
        <p:nvPicPr>
          <p:cNvPr id="67588" name="Afbeelding 4">
            <a:extLst>
              <a:ext uri="{FF2B5EF4-FFF2-40B4-BE49-F238E27FC236}">
                <a16:creationId xmlns:a16="http://schemas.microsoft.com/office/drawing/2014/main" id="{2E97F1D2-1883-4385-810F-99917F99A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80FC09C7-C8E2-4965-94BE-B8CF71525617}"/>
              </a:ext>
            </a:extLst>
          </p:cNvPr>
          <p:cNvSpPr>
            <a:spLocks noGrp="1"/>
          </p:cNvSpPr>
          <p:nvPr>
            <p:ph type="title"/>
          </p:nvPr>
        </p:nvSpPr>
        <p:spPr>
          <a:xfrm>
            <a:off x="107950" y="274638"/>
            <a:ext cx="8928100" cy="1143000"/>
          </a:xfrm>
        </p:spPr>
        <p:txBody>
          <a:bodyPr/>
          <a:lstStyle/>
          <a:p>
            <a:r>
              <a:rPr lang="nl-NL" altLang="nl-NL">
                <a:solidFill>
                  <a:srgbClr val="E51B24"/>
                </a:solidFill>
                <a:latin typeface="Trebuchet MS" panose="020B0603020202020204" pitchFamily="34" charset="0"/>
              </a:rPr>
              <a:t>ACE-remmers – </a:t>
            </a:r>
            <a:br>
              <a:rPr lang="nl-NL" altLang="nl-NL">
                <a:solidFill>
                  <a:srgbClr val="E51B24"/>
                </a:solidFill>
                <a:latin typeface="Trebuchet MS" panose="020B0603020202020204" pitchFamily="34" charset="0"/>
              </a:rPr>
            </a:br>
            <a:r>
              <a:rPr lang="nl-NL" altLang="nl-NL">
                <a:solidFill>
                  <a:srgbClr val="E51B24"/>
                </a:solidFill>
                <a:latin typeface="Trebuchet MS" panose="020B0603020202020204" pitchFamily="34" charset="0"/>
              </a:rPr>
              <a:t>Angiotensine receptorblokkers</a:t>
            </a:r>
          </a:p>
        </p:txBody>
      </p:sp>
      <p:sp>
        <p:nvSpPr>
          <p:cNvPr id="3" name="Tijdelijke aanduiding voor inhoud 2">
            <a:extLst>
              <a:ext uri="{FF2B5EF4-FFF2-40B4-BE49-F238E27FC236}">
                <a16:creationId xmlns:a16="http://schemas.microsoft.com/office/drawing/2014/main" id="{9B724B17-E9B5-49BC-B508-5F0AF31AAE46}"/>
              </a:ext>
            </a:extLst>
          </p:cNvPr>
          <p:cNvSpPr>
            <a:spLocks noGrp="1"/>
          </p:cNvSpPr>
          <p:nvPr>
            <p:ph idx="1"/>
          </p:nvPr>
        </p:nvSpPr>
        <p:spPr>
          <a:xfrm>
            <a:off x="539750" y="1773238"/>
            <a:ext cx="8229600" cy="5164137"/>
          </a:xfrm>
        </p:spPr>
        <p:txBody>
          <a:bodyPr>
            <a:noAutofit/>
          </a:bodyPr>
          <a:lstStyle/>
          <a:p>
            <a:pPr marL="0" indent="0">
              <a:buFontTx/>
              <a:buNone/>
              <a:defRPr/>
            </a:pPr>
            <a:r>
              <a:rPr lang="nl-NL" sz="2400" b="1" dirty="0">
                <a:latin typeface="Calibri" panose="020F0502020204030204" pitchFamily="34" charset="0"/>
              </a:rPr>
              <a:t>ACE-remmers</a:t>
            </a:r>
            <a:r>
              <a:rPr lang="nl-NL" sz="2400" dirty="0">
                <a:latin typeface="Calibri" panose="020F0502020204030204" pitchFamily="34" charset="0"/>
              </a:rPr>
              <a:t> (</a:t>
            </a:r>
            <a:r>
              <a:rPr lang="nl-NL" sz="2400" dirty="0" err="1">
                <a:latin typeface="Calibri" panose="020F0502020204030204" pitchFamily="34" charset="0"/>
              </a:rPr>
              <a:t>perindopril</a:t>
            </a:r>
            <a:r>
              <a:rPr lang="nl-NL" sz="2400" dirty="0">
                <a:latin typeface="Calibri" panose="020F0502020204030204" pitchFamily="34" charset="0"/>
              </a:rPr>
              <a:t>, </a:t>
            </a:r>
            <a:r>
              <a:rPr lang="nl-NL" sz="2400" dirty="0" err="1">
                <a:latin typeface="Calibri" panose="020F0502020204030204" pitchFamily="34" charset="0"/>
              </a:rPr>
              <a:t>lisinopril</a:t>
            </a:r>
            <a:r>
              <a:rPr lang="nl-NL" sz="2400" dirty="0">
                <a:latin typeface="Calibri" panose="020F0502020204030204" pitchFamily="34" charset="0"/>
              </a:rPr>
              <a:t>, </a:t>
            </a:r>
            <a:r>
              <a:rPr lang="nl-NL" sz="2400" dirty="0" err="1">
                <a:latin typeface="Calibri" panose="020F0502020204030204" pitchFamily="34" charset="0"/>
              </a:rPr>
              <a:t>enalapril</a:t>
            </a:r>
            <a:r>
              <a:rPr lang="nl-NL" sz="2400" dirty="0">
                <a:latin typeface="Calibri" panose="020F0502020204030204" pitchFamily="34" charset="0"/>
              </a:rPr>
              <a:t>, captopril, </a:t>
            </a:r>
            <a:r>
              <a:rPr lang="nl-NL" sz="2400" dirty="0" err="1">
                <a:latin typeface="Calibri" panose="020F0502020204030204" pitchFamily="34" charset="0"/>
              </a:rPr>
              <a:t>ramipril</a:t>
            </a:r>
            <a:r>
              <a:rPr lang="nl-NL" sz="2400" dirty="0">
                <a:latin typeface="Calibri" panose="020F0502020204030204" pitchFamily="34" charset="0"/>
              </a:rPr>
              <a:t>)</a:t>
            </a:r>
          </a:p>
          <a:p>
            <a:pPr>
              <a:buSzPct val="60000"/>
              <a:buFont typeface="Webdings" panose="05030102010509060703" pitchFamily="18" charset="2"/>
              <a:buChar char="Y"/>
              <a:defRPr/>
            </a:pPr>
            <a:r>
              <a:rPr lang="nl-NL" sz="2400" dirty="0">
                <a:latin typeface="Calibri" panose="020F0502020204030204" pitchFamily="34" charset="0"/>
              </a:rPr>
              <a:t>Water- en zoutretentie </a:t>
            </a:r>
            <a:r>
              <a:rPr lang="nl-NL" sz="2400" dirty="0">
                <a:latin typeface="Calibri" panose="020F0502020204030204" pitchFamily="34" charset="0"/>
                <a:cs typeface="Times New Roman"/>
              </a:rPr>
              <a:t>↓</a:t>
            </a:r>
            <a:endParaRPr lang="nl-NL" sz="2400" dirty="0">
              <a:latin typeface="Calibri" panose="020F0502020204030204" pitchFamily="34" charset="0"/>
            </a:endParaRPr>
          </a:p>
          <a:p>
            <a:pPr>
              <a:buSzPct val="60000"/>
              <a:buFont typeface="Webdings" panose="05030102010509060703" pitchFamily="18" charset="2"/>
              <a:buChar char="Y"/>
              <a:defRPr/>
            </a:pPr>
            <a:r>
              <a:rPr lang="nl-NL" sz="2400" dirty="0">
                <a:latin typeface="Calibri" panose="020F0502020204030204" pitchFamily="34" charset="0"/>
              </a:rPr>
              <a:t>Vasoconstrictie en hypertensie </a:t>
            </a:r>
            <a:r>
              <a:rPr lang="nl-NL" sz="2400" dirty="0">
                <a:latin typeface="Calibri" panose="020F0502020204030204" pitchFamily="34" charset="0"/>
                <a:cs typeface="Times New Roman"/>
              </a:rPr>
              <a:t>↓</a:t>
            </a:r>
            <a:endParaRPr lang="nl-NL" sz="2400" dirty="0">
              <a:latin typeface="Calibri" panose="020F0502020204030204" pitchFamily="34" charset="0"/>
            </a:endParaRPr>
          </a:p>
          <a:p>
            <a:pPr>
              <a:buSzPct val="60000"/>
              <a:buFont typeface="Webdings" panose="05030102010509060703" pitchFamily="18" charset="2"/>
              <a:buChar char="Y"/>
              <a:defRPr/>
            </a:pPr>
            <a:r>
              <a:rPr lang="nl-NL" sz="2400" dirty="0">
                <a:latin typeface="Calibri" panose="020F0502020204030204" pitchFamily="34" charset="0"/>
              </a:rPr>
              <a:t>Linker ventrikelhypertrofie en –dilatatie </a:t>
            </a:r>
            <a:r>
              <a:rPr lang="nl-NL" sz="2400" dirty="0">
                <a:latin typeface="Calibri" panose="020F0502020204030204" pitchFamily="34" charset="0"/>
                <a:cs typeface="Times New Roman"/>
              </a:rPr>
              <a:t>↓</a:t>
            </a:r>
            <a:endParaRPr lang="nl-NL" sz="2400" dirty="0">
              <a:latin typeface="Calibri" panose="020F0502020204030204" pitchFamily="34" charset="0"/>
            </a:endParaRPr>
          </a:p>
          <a:p>
            <a:pPr marL="0" indent="0">
              <a:buFontTx/>
              <a:buNone/>
              <a:defRPr/>
            </a:pPr>
            <a:br>
              <a:rPr lang="nl-NL" sz="2400" b="1" dirty="0">
                <a:latin typeface="Calibri" panose="020F0502020204030204" pitchFamily="34" charset="0"/>
              </a:rPr>
            </a:br>
            <a:r>
              <a:rPr lang="nl-NL" sz="2400" b="1" dirty="0">
                <a:latin typeface="Calibri" panose="020F0502020204030204" pitchFamily="34" charset="0"/>
              </a:rPr>
              <a:t>ARB </a:t>
            </a:r>
            <a:r>
              <a:rPr lang="nl-NL" sz="2400" dirty="0">
                <a:latin typeface="Calibri" panose="020F0502020204030204" pitchFamily="34" charset="0"/>
              </a:rPr>
              <a:t>(</a:t>
            </a:r>
            <a:r>
              <a:rPr lang="nl-NL" sz="2400" dirty="0" err="1">
                <a:latin typeface="Calibri" panose="020F0502020204030204" pitchFamily="34" charset="0"/>
              </a:rPr>
              <a:t>valsartan</a:t>
            </a:r>
            <a:r>
              <a:rPr lang="nl-NL" sz="2400" dirty="0">
                <a:latin typeface="Calibri" panose="020F0502020204030204" pitchFamily="34" charset="0"/>
              </a:rPr>
              <a:t>, </a:t>
            </a:r>
            <a:r>
              <a:rPr lang="nl-NL" sz="2400" dirty="0" err="1">
                <a:latin typeface="Calibri" panose="020F0502020204030204" pitchFamily="34" charset="0"/>
              </a:rPr>
              <a:t>candesartan</a:t>
            </a:r>
            <a:r>
              <a:rPr lang="nl-NL" sz="2400" dirty="0">
                <a:latin typeface="Calibri" panose="020F0502020204030204" pitchFamily="34" charset="0"/>
              </a:rPr>
              <a:t>, </a:t>
            </a:r>
            <a:r>
              <a:rPr lang="nl-NL" sz="2400" dirty="0" err="1">
                <a:latin typeface="Calibri" panose="020F0502020204030204" pitchFamily="34" charset="0"/>
              </a:rPr>
              <a:t>losartan</a:t>
            </a:r>
            <a:r>
              <a:rPr lang="nl-NL" sz="2400" dirty="0">
                <a:latin typeface="Calibri" panose="020F0502020204030204" pitchFamily="34" charset="0"/>
              </a:rPr>
              <a:t>)</a:t>
            </a:r>
          </a:p>
          <a:p>
            <a:pPr>
              <a:buSzPct val="60000"/>
              <a:buFont typeface="Webdings" panose="05030102010509060703" pitchFamily="18" charset="2"/>
              <a:buChar char="Y"/>
              <a:defRPr/>
            </a:pPr>
            <a:r>
              <a:rPr lang="nl-NL" sz="2400" dirty="0">
                <a:latin typeface="Calibri" panose="020F0502020204030204" pitchFamily="34" charset="0"/>
              </a:rPr>
              <a:t>Alternatief voor ACE-remmers bij intolerantie</a:t>
            </a:r>
          </a:p>
          <a:p>
            <a:pPr>
              <a:buSzPct val="60000"/>
              <a:buFont typeface="Webdings" panose="05030102010509060703" pitchFamily="18" charset="2"/>
              <a:buChar char="Y"/>
              <a:defRPr/>
            </a:pPr>
            <a:r>
              <a:rPr lang="nl-NL" sz="2400" dirty="0">
                <a:latin typeface="Calibri" panose="020F0502020204030204" pitchFamily="34" charset="0"/>
              </a:rPr>
              <a:t>Bij voorkeur niet combineren met </a:t>
            </a:r>
            <a:r>
              <a:rPr lang="nl-NL" sz="2400" dirty="0" err="1">
                <a:latin typeface="Calibri" panose="020F0502020204030204" pitchFamily="34" charset="0"/>
              </a:rPr>
              <a:t>ACE-remmer</a:t>
            </a:r>
            <a:br>
              <a:rPr lang="nl-NL" sz="2400" dirty="0">
                <a:latin typeface="Calibri" panose="020F0502020204030204" pitchFamily="34" charset="0"/>
              </a:rPr>
            </a:br>
            <a:endParaRPr lang="nl-NL" sz="2400" dirty="0">
              <a:latin typeface="Calibri" panose="020F0502020204030204" pitchFamily="34" charset="0"/>
            </a:endParaRPr>
          </a:p>
          <a:p>
            <a:pPr marL="0" indent="0">
              <a:buFontTx/>
              <a:buNone/>
              <a:defRPr/>
            </a:pPr>
            <a:r>
              <a:rPr lang="nl-NL" sz="2400" i="1" dirty="0">
                <a:latin typeface="Calibri" panose="020F0502020204030204" pitchFamily="34" charset="0"/>
              </a:rPr>
              <a:t>Frequente controle nierfunctie en bloeddruk na starten</a:t>
            </a:r>
          </a:p>
        </p:txBody>
      </p:sp>
      <p:pic>
        <p:nvPicPr>
          <p:cNvPr id="69636" name="Afbeelding 4">
            <a:extLst>
              <a:ext uri="{FF2B5EF4-FFF2-40B4-BE49-F238E27FC236}">
                <a16:creationId xmlns:a16="http://schemas.microsoft.com/office/drawing/2014/main" id="{FE8A96A9-61E7-41C4-B5E6-E4B7DB192E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9820DA1B-3D6A-4BFF-A6CF-E65FDB02B540}"/>
              </a:ext>
            </a:extLst>
          </p:cNvPr>
          <p:cNvSpPr>
            <a:spLocks noGrp="1"/>
          </p:cNvSpPr>
          <p:nvPr>
            <p:ph type="title"/>
          </p:nvPr>
        </p:nvSpPr>
        <p:spPr/>
        <p:txBody>
          <a:bodyPr/>
          <a:lstStyle/>
          <a:p>
            <a:r>
              <a:rPr lang="nl-NL" altLang="nl-NL">
                <a:solidFill>
                  <a:srgbClr val="E51B24"/>
                </a:solidFill>
                <a:latin typeface="Calibri" panose="020F0502020204030204" pitchFamily="34" charset="0"/>
              </a:rPr>
              <a:t>Bètablokkers</a:t>
            </a:r>
          </a:p>
        </p:txBody>
      </p:sp>
      <p:sp>
        <p:nvSpPr>
          <p:cNvPr id="3" name="Tijdelijke aanduiding voor inhoud 2">
            <a:extLst>
              <a:ext uri="{FF2B5EF4-FFF2-40B4-BE49-F238E27FC236}">
                <a16:creationId xmlns:a16="http://schemas.microsoft.com/office/drawing/2014/main" id="{37370175-CD4B-4E37-B44A-DE032FD87939}"/>
              </a:ext>
            </a:extLst>
          </p:cNvPr>
          <p:cNvSpPr>
            <a:spLocks noGrp="1"/>
          </p:cNvSpPr>
          <p:nvPr>
            <p:ph idx="1"/>
          </p:nvPr>
        </p:nvSpPr>
        <p:spPr>
          <a:xfrm>
            <a:off x="250825" y="1196975"/>
            <a:ext cx="8713788" cy="5289550"/>
          </a:xfrm>
        </p:spPr>
        <p:txBody>
          <a:bodyPr>
            <a:normAutofit lnSpcReduction="10000"/>
          </a:bodyPr>
          <a:lstStyle/>
          <a:p>
            <a:pPr>
              <a:buSzPct val="60000"/>
              <a:buFont typeface="Webdings" panose="05030102010509060703" pitchFamily="18" charset="2"/>
              <a:buChar char="Y"/>
              <a:defRPr/>
            </a:pPr>
            <a:endParaRPr lang="nl-NL" sz="2800" dirty="0"/>
          </a:p>
          <a:p>
            <a:pPr>
              <a:buSzPct val="60000"/>
              <a:buFont typeface="Webdings" panose="05030102010509060703" pitchFamily="18" charset="2"/>
              <a:buChar char="Y"/>
              <a:defRPr/>
            </a:pPr>
            <a:r>
              <a:rPr lang="nl-NL" sz="2800" dirty="0">
                <a:latin typeface="Trebuchet MS" panose="020B0603020202020204" pitchFamily="34" charset="0"/>
              </a:rPr>
              <a:t>Metoprolol, bisoprolol, carvedilol en </a:t>
            </a:r>
            <a:r>
              <a:rPr lang="nl-NL" sz="2800" dirty="0" err="1">
                <a:latin typeface="Trebuchet MS" panose="020B0603020202020204" pitchFamily="34" charset="0"/>
              </a:rPr>
              <a:t>nebivolol</a:t>
            </a:r>
            <a:r>
              <a:rPr lang="nl-NL" sz="2800" dirty="0">
                <a:latin typeface="Trebuchet MS" panose="020B0603020202020204" pitchFamily="34" charset="0"/>
              </a:rPr>
              <a:t> </a:t>
            </a:r>
          </a:p>
          <a:p>
            <a:pPr>
              <a:buSzPct val="60000"/>
              <a:buFont typeface="Webdings" panose="05030102010509060703" pitchFamily="18" charset="2"/>
              <a:buChar char="Y"/>
              <a:defRPr/>
            </a:pPr>
            <a:r>
              <a:rPr lang="nl-NL" sz="2800" dirty="0">
                <a:latin typeface="Trebuchet MS" panose="020B0603020202020204" pitchFamily="34" charset="0"/>
              </a:rPr>
              <a:t>Morbiditeit en mortaliteit </a:t>
            </a:r>
            <a:r>
              <a:rPr lang="nl-NL" sz="2800" dirty="0">
                <a:latin typeface="Times New Roman"/>
                <a:cs typeface="Times New Roman"/>
              </a:rPr>
              <a:t>↓</a:t>
            </a:r>
            <a:endParaRPr lang="nl-NL" sz="2800" dirty="0">
              <a:latin typeface="Trebuchet MS" panose="020B0603020202020204" pitchFamily="34" charset="0"/>
            </a:endParaRPr>
          </a:p>
          <a:p>
            <a:pPr>
              <a:buSzPct val="60000"/>
              <a:buFont typeface="Webdings" panose="05030102010509060703" pitchFamily="18" charset="2"/>
              <a:buChar char="Y"/>
              <a:defRPr/>
            </a:pPr>
            <a:r>
              <a:rPr lang="nl-NL" sz="2800" dirty="0">
                <a:latin typeface="Trebuchet MS" panose="020B0603020202020204" pitchFamily="34" charset="0"/>
              </a:rPr>
              <a:t>Herstel beschadigde myocardfunctie</a:t>
            </a:r>
          </a:p>
          <a:p>
            <a:pPr>
              <a:buSzPct val="60000"/>
              <a:buFont typeface="Webdings" panose="05030102010509060703" pitchFamily="18" charset="2"/>
              <a:buChar char="Y"/>
              <a:defRPr/>
            </a:pPr>
            <a:r>
              <a:rPr lang="nl-NL" sz="2800" dirty="0">
                <a:latin typeface="Trebuchet MS" panose="020B0603020202020204" pitchFamily="34" charset="0"/>
              </a:rPr>
              <a:t>Vermindering zuurstofconsumptie van het hart</a:t>
            </a:r>
          </a:p>
          <a:p>
            <a:pPr>
              <a:buSzPct val="60000"/>
              <a:buFont typeface="Webdings" panose="05030102010509060703" pitchFamily="18" charset="2"/>
              <a:buChar char="Y"/>
              <a:defRPr/>
            </a:pPr>
            <a:r>
              <a:rPr lang="nl-NL" sz="2800" dirty="0">
                <a:latin typeface="Trebuchet MS" panose="020B0603020202020204" pitchFamily="34" charset="0"/>
              </a:rPr>
              <a:t>Verlenging van de diastole </a:t>
            </a:r>
            <a:br>
              <a:rPr lang="nl-NL" sz="2800" dirty="0">
                <a:latin typeface="Trebuchet MS" panose="020B0603020202020204" pitchFamily="34" charset="0"/>
              </a:rPr>
            </a:br>
            <a:r>
              <a:rPr lang="nl-NL" sz="2800" dirty="0">
                <a:latin typeface="Calibri"/>
              </a:rPr>
              <a:t>→</a:t>
            </a:r>
            <a:r>
              <a:rPr lang="nl-NL" sz="2800" dirty="0">
                <a:latin typeface="Trebuchet MS" panose="020B0603020202020204" pitchFamily="34" charset="0"/>
              </a:rPr>
              <a:t> betere myocardperfusie</a:t>
            </a:r>
          </a:p>
          <a:p>
            <a:pPr>
              <a:buSzPct val="60000"/>
              <a:buFont typeface="Webdings" panose="05030102010509060703" pitchFamily="18" charset="2"/>
              <a:buChar char="Y"/>
              <a:defRPr/>
            </a:pPr>
            <a:r>
              <a:rPr lang="nl-NL" sz="2800" dirty="0">
                <a:latin typeface="Trebuchet MS" panose="020B0603020202020204" pitchFamily="34" charset="0"/>
              </a:rPr>
              <a:t>Stabiliserend effect op het hartritme</a:t>
            </a:r>
            <a:br>
              <a:rPr lang="nl-NL" sz="2800" dirty="0">
                <a:latin typeface="Trebuchet MS" panose="020B0603020202020204" pitchFamily="34" charset="0"/>
              </a:rPr>
            </a:br>
            <a:r>
              <a:rPr lang="nl-NL" sz="2800" dirty="0">
                <a:latin typeface="Trebuchet MS" panose="020B0603020202020204" pitchFamily="34" charset="0"/>
              </a:rPr>
              <a:t>(afname risico op acute hartdood)</a:t>
            </a:r>
          </a:p>
          <a:p>
            <a:pPr>
              <a:buSzPct val="60000"/>
              <a:buFont typeface="Webdings" panose="05030102010509060703" pitchFamily="18" charset="2"/>
              <a:buChar char="Y"/>
              <a:defRPr/>
            </a:pPr>
            <a:endParaRPr lang="nl-NL" sz="2800" dirty="0">
              <a:latin typeface="Trebuchet MS" panose="020B0603020202020204" pitchFamily="34" charset="0"/>
            </a:endParaRPr>
          </a:p>
          <a:p>
            <a:pPr marL="0" indent="0">
              <a:buSzPct val="60000"/>
              <a:buFontTx/>
              <a:buNone/>
              <a:defRPr/>
            </a:pPr>
            <a:r>
              <a:rPr lang="nl-NL" sz="2800" i="1" dirty="0">
                <a:latin typeface="Trebuchet MS" panose="020B0603020202020204" pitchFamily="34" charset="0"/>
              </a:rPr>
              <a:t>    Bloeddrukcontrole en ritmecontrole</a:t>
            </a:r>
          </a:p>
        </p:txBody>
      </p:sp>
      <p:pic>
        <p:nvPicPr>
          <p:cNvPr id="71684" name="Afbeelding 4">
            <a:extLst>
              <a:ext uri="{FF2B5EF4-FFF2-40B4-BE49-F238E27FC236}">
                <a16:creationId xmlns:a16="http://schemas.microsoft.com/office/drawing/2014/main" id="{CF05421B-A8BE-4A2C-A4CF-3DD4D5EA42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D0093A54-F24E-46B2-955B-D4F5B3FE27F9}"/>
              </a:ext>
            </a:extLst>
          </p:cNvPr>
          <p:cNvSpPr>
            <a:spLocks noGrp="1"/>
          </p:cNvSpPr>
          <p:nvPr>
            <p:ph type="title"/>
          </p:nvPr>
        </p:nvSpPr>
        <p:spPr/>
        <p:txBody>
          <a:bodyPr/>
          <a:lstStyle/>
          <a:p>
            <a:r>
              <a:rPr lang="nl-NL" altLang="nl-NL">
                <a:solidFill>
                  <a:srgbClr val="E51B24"/>
                </a:solidFill>
                <a:latin typeface="Calibri" panose="020F0502020204030204" pitchFamily="34" charset="0"/>
              </a:rPr>
              <a:t>Mechanisme</a:t>
            </a:r>
          </a:p>
        </p:txBody>
      </p:sp>
      <p:sp>
        <p:nvSpPr>
          <p:cNvPr id="3" name="Tijdelijke aanduiding voor inhoud 2">
            <a:extLst>
              <a:ext uri="{FF2B5EF4-FFF2-40B4-BE49-F238E27FC236}">
                <a16:creationId xmlns:a16="http://schemas.microsoft.com/office/drawing/2014/main" id="{CC75646E-6B98-44BB-BA71-C1A543B973A6}"/>
              </a:ext>
            </a:extLst>
          </p:cNvPr>
          <p:cNvSpPr>
            <a:spLocks noGrp="1"/>
          </p:cNvSpPr>
          <p:nvPr>
            <p:ph idx="1"/>
          </p:nvPr>
        </p:nvSpPr>
        <p:spPr/>
        <p:txBody>
          <a:bodyPr>
            <a:normAutofit fontScale="85000" lnSpcReduction="20000"/>
          </a:bodyPr>
          <a:lstStyle/>
          <a:p>
            <a:pPr marL="0" indent="0" algn="ctr">
              <a:buFontTx/>
              <a:buNone/>
              <a:defRPr/>
            </a:pPr>
            <a:r>
              <a:rPr lang="nl-NL" dirty="0">
                <a:latin typeface="Calibri" panose="020F0502020204030204" pitchFamily="34" charset="0"/>
              </a:rPr>
              <a:t>Tekortschieten van de pompwerking </a:t>
            </a:r>
            <a:br>
              <a:rPr lang="nl-NL" dirty="0">
                <a:latin typeface="Calibri" panose="020F0502020204030204" pitchFamily="34" charset="0"/>
              </a:rPr>
            </a:br>
            <a:r>
              <a:rPr lang="nl-NL" dirty="0">
                <a:latin typeface="Calibri" panose="020F0502020204030204" pitchFamily="34" charset="0"/>
              </a:rPr>
              <a:t>van het hart</a:t>
            </a:r>
          </a:p>
          <a:p>
            <a:pPr marL="0" indent="0">
              <a:buFontTx/>
              <a:buNone/>
              <a:defRPr/>
            </a:pPr>
            <a:r>
              <a:rPr lang="nl-NL" dirty="0">
                <a:latin typeface="Calibri" panose="020F0502020204030204" pitchFamily="34" charset="0"/>
              </a:rPr>
              <a:t>	</a:t>
            </a:r>
          </a:p>
          <a:p>
            <a:pPr marL="0" indent="0">
              <a:buFontTx/>
              <a:buNone/>
              <a:defRPr/>
            </a:pPr>
            <a:r>
              <a:rPr lang="nl-NL" dirty="0">
                <a:latin typeface="Calibri" panose="020F0502020204030204" pitchFamily="34" charset="0"/>
              </a:rPr>
              <a:t>			   </a:t>
            </a:r>
          </a:p>
          <a:p>
            <a:pPr marL="0" indent="0" algn="ctr">
              <a:buFontTx/>
              <a:buNone/>
              <a:defRPr/>
            </a:pPr>
            <a:r>
              <a:rPr lang="nl-NL" dirty="0">
                <a:latin typeface="Calibri" panose="020F0502020204030204" pitchFamily="34" charset="0"/>
              </a:rPr>
              <a:t>Te weinig weefselperfusie en </a:t>
            </a:r>
            <a:br>
              <a:rPr lang="nl-NL" dirty="0">
                <a:latin typeface="Calibri" panose="020F0502020204030204" pitchFamily="34" charset="0"/>
              </a:rPr>
            </a:br>
            <a:r>
              <a:rPr lang="nl-NL" dirty="0">
                <a:latin typeface="Calibri" panose="020F0502020204030204" pitchFamily="34" charset="0"/>
              </a:rPr>
              <a:t>verminderde functie van organen</a:t>
            </a:r>
          </a:p>
          <a:p>
            <a:pPr marL="0" indent="0">
              <a:buFontTx/>
              <a:buNone/>
              <a:defRPr/>
            </a:pPr>
            <a:endParaRPr lang="nl-NL" dirty="0">
              <a:latin typeface="Calibri" panose="020F0502020204030204" pitchFamily="34" charset="0"/>
            </a:endParaRPr>
          </a:p>
          <a:p>
            <a:pPr marL="0" indent="0">
              <a:buFontTx/>
              <a:buNone/>
              <a:defRPr/>
            </a:pPr>
            <a:endParaRPr lang="nl-NL" dirty="0">
              <a:latin typeface="Calibri" panose="020F0502020204030204" pitchFamily="34" charset="0"/>
            </a:endParaRPr>
          </a:p>
          <a:p>
            <a:pPr marL="0" indent="0" algn="ctr">
              <a:buFontTx/>
              <a:buNone/>
              <a:defRPr/>
            </a:pPr>
            <a:r>
              <a:rPr lang="nl-NL" dirty="0">
                <a:latin typeface="Calibri" panose="020F0502020204030204" pitchFamily="34" charset="0"/>
              </a:rPr>
              <a:t>Afname van inspanningstolerantie,</a:t>
            </a:r>
            <a:br>
              <a:rPr lang="nl-NL" dirty="0">
                <a:latin typeface="Calibri" panose="020F0502020204030204" pitchFamily="34" charset="0"/>
              </a:rPr>
            </a:br>
            <a:r>
              <a:rPr lang="nl-NL" dirty="0">
                <a:latin typeface="Calibri" panose="020F0502020204030204" pitchFamily="34" charset="0"/>
              </a:rPr>
              <a:t>water- en zoutretentie en </a:t>
            </a:r>
            <a:br>
              <a:rPr lang="nl-NL" dirty="0">
                <a:latin typeface="Calibri" panose="020F0502020204030204" pitchFamily="34" charset="0"/>
              </a:rPr>
            </a:br>
            <a:r>
              <a:rPr lang="nl-NL" dirty="0">
                <a:latin typeface="Calibri" panose="020F0502020204030204" pitchFamily="34" charset="0"/>
              </a:rPr>
              <a:t>afname van levensverwachting</a:t>
            </a:r>
          </a:p>
        </p:txBody>
      </p:sp>
      <p:sp>
        <p:nvSpPr>
          <p:cNvPr id="7" name="PIJL-OMLAAG 6">
            <a:extLst>
              <a:ext uri="{FF2B5EF4-FFF2-40B4-BE49-F238E27FC236}">
                <a16:creationId xmlns:a16="http://schemas.microsoft.com/office/drawing/2014/main" id="{AF476558-40EC-45B4-B9E1-745DE680EF28}"/>
              </a:ext>
            </a:extLst>
          </p:cNvPr>
          <p:cNvSpPr/>
          <p:nvPr/>
        </p:nvSpPr>
        <p:spPr>
          <a:xfrm>
            <a:off x="4067175" y="2349500"/>
            <a:ext cx="48577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 name="PIJL-OMLAAG 7">
            <a:extLst>
              <a:ext uri="{FF2B5EF4-FFF2-40B4-BE49-F238E27FC236}">
                <a16:creationId xmlns:a16="http://schemas.microsoft.com/office/drawing/2014/main" id="{459224D4-9986-4AD7-A530-7A84A464A8B8}"/>
              </a:ext>
            </a:extLst>
          </p:cNvPr>
          <p:cNvSpPr/>
          <p:nvPr/>
        </p:nvSpPr>
        <p:spPr>
          <a:xfrm>
            <a:off x="4067175" y="3933825"/>
            <a:ext cx="485775"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8198" name="Afbeelding 8">
            <a:extLst>
              <a:ext uri="{FF2B5EF4-FFF2-40B4-BE49-F238E27FC236}">
                <a16:creationId xmlns:a16="http://schemas.microsoft.com/office/drawing/2014/main" id="{0587DBB3-EAF8-4281-8EFA-448BE64C4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0698A24C-7462-436A-B3CF-8370BE462315}"/>
              </a:ext>
            </a:extLst>
          </p:cNvPr>
          <p:cNvSpPr>
            <a:spLocks noGrp="1"/>
          </p:cNvSpPr>
          <p:nvPr>
            <p:ph type="title"/>
          </p:nvPr>
        </p:nvSpPr>
        <p:spPr>
          <a:xfrm>
            <a:off x="468313" y="260350"/>
            <a:ext cx="8229600" cy="1143000"/>
          </a:xfrm>
        </p:spPr>
        <p:txBody>
          <a:bodyPr/>
          <a:lstStyle/>
          <a:p>
            <a:r>
              <a:rPr lang="nl-NL" altLang="nl-NL">
                <a:solidFill>
                  <a:srgbClr val="E51B24"/>
                </a:solidFill>
                <a:latin typeface="Calibri" panose="020F0502020204030204" pitchFamily="34" charset="0"/>
              </a:rPr>
              <a:t>Aandachtspunten B-blokkers</a:t>
            </a:r>
          </a:p>
        </p:txBody>
      </p:sp>
      <p:sp>
        <p:nvSpPr>
          <p:cNvPr id="72707" name="Tijdelijke aanduiding voor inhoud 2">
            <a:extLst>
              <a:ext uri="{FF2B5EF4-FFF2-40B4-BE49-F238E27FC236}">
                <a16:creationId xmlns:a16="http://schemas.microsoft.com/office/drawing/2014/main" id="{A4031B36-6941-451D-A19F-2242CB43BB8C}"/>
              </a:ext>
            </a:extLst>
          </p:cNvPr>
          <p:cNvSpPr>
            <a:spLocks noGrp="1"/>
          </p:cNvSpPr>
          <p:nvPr>
            <p:ph idx="1"/>
          </p:nvPr>
        </p:nvSpPr>
        <p:spPr>
          <a:xfrm>
            <a:off x="250825" y="1600200"/>
            <a:ext cx="8435975" cy="4525963"/>
          </a:xfrm>
        </p:spPr>
        <p:txBody>
          <a:bodyPr/>
          <a:lstStyle/>
          <a:p>
            <a:pPr>
              <a:buSzPct val="60000"/>
              <a:buFont typeface="Webdings" panose="05030102010509060703" pitchFamily="18" charset="2"/>
              <a:buChar char="Y"/>
            </a:pPr>
            <a:r>
              <a:rPr lang="nl-NL" altLang="nl-NL" sz="2400" dirty="0">
                <a:latin typeface="Calibri" panose="020F0502020204030204" pitchFamily="34" charset="0"/>
              </a:rPr>
              <a:t>Starten met lage dosering en titreren naar maximale dosering</a:t>
            </a:r>
            <a:br>
              <a:rPr lang="nl-NL" altLang="nl-NL" sz="2400" dirty="0">
                <a:latin typeface="Calibri" panose="020F0502020204030204" pitchFamily="34" charset="0"/>
              </a:rPr>
            </a:br>
            <a:endParaRPr lang="nl-NL" altLang="nl-NL" sz="2400" dirty="0">
              <a:latin typeface="Calibri" panose="020F0502020204030204" pitchFamily="34" charset="0"/>
            </a:endParaRPr>
          </a:p>
          <a:p>
            <a:pPr>
              <a:buSzPct val="60000"/>
              <a:buFont typeface="Webdings" panose="05030102010509060703" pitchFamily="18" charset="2"/>
              <a:buChar char="Y"/>
            </a:pPr>
            <a:r>
              <a:rPr lang="nl-NL" altLang="nl-NL" sz="2400" dirty="0">
                <a:latin typeface="Calibri" panose="020F0502020204030204" pitchFamily="34" charset="0"/>
              </a:rPr>
              <a:t>Contra-indicatie: tweede- of derdegraads AV-block, </a:t>
            </a:r>
            <a:br>
              <a:rPr lang="nl-NL" altLang="nl-NL" sz="2400" dirty="0">
                <a:latin typeface="Calibri" panose="020F0502020204030204" pitchFamily="34" charset="0"/>
              </a:rPr>
            </a:br>
            <a:r>
              <a:rPr lang="nl-NL" altLang="nl-NL" sz="2400" dirty="0">
                <a:latin typeface="Calibri" panose="020F0502020204030204" pitchFamily="34" charset="0"/>
              </a:rPr>
              <a:t>SSS, sinusbradycardie</a:t>
            </a:r>
            <a:br>
              <a:rPr lang="nl-NL" altLang="nl-NL" sz="2400" dirty="0">
                <a:latin typeface="Calibri" panose="020F0502020204030204" pitchFamily="34" charset="0"/>
              </a:rPr>
            </a:br>
            <a:endParaRPr lang="nl-NL" altLang="nl-NL" sz="2400" dirty="0">
              <a:latin typeface="Calibri" panose="020F0502020204030204" pitchFamily="34" charset="0"/>
            </a:endParaRPr>
          </a:p>
          <a:p>
            <a:pPr>
              <a:buSzPct val="60000"/>
              <a:buFont typeface="Webdings" panose="05030102010509060703" pitchFamily="18" charset="2"/>
              <a:buChar char="Y"/>
            </a:pPr>
            <a:r>
              <a:rPr lang="nl-NL" altLang="nl-NL" sz="2400" dirty="0">
                <a:latin typeface="Calibri" panose="020F0502020204030204" pitchFamily="34" charset="0"/>
              </a:rPr>
              <a:t>Voorzichtigheid in geval van astma en COPD i.v.m. kans op bronchospasmen</a:t>
            </a:r>
            <a:br>
              <a:rPr lang="nl-NL" altLang="nl-NL" sz="2400" dirty="0">
                <a:latin typeface="Calibri" panose="020F0502020204030204" pitchFamily="34" charset="0"/>
              </a:rPr>
            </a:br>
            <a:endParaRPr lang="nl-NL" altLang="nl-NL" sz="2400" dirty="0">
              <a:latin typeface="Calibri" panose="020F0502020204030204" pitchFamily="34" charset="0"/>
            </a:endParaRPr>
          </a:p>
          <a:p>
            <a:pPr>
              <a:buSzPct val="60000"/>
              <a:buFont typeface="Webdings" panose="05030102010509060703" pitchFamily="18" charset="2"/>
              <a:buChar char="Y"/>
            </a:pPr>
            <a:r>
              <a:rPr lang="nl-NL" altLang="nl-NL" sz="2400" dirty="0">
                <a:latin typeface="Calibri" panose="020F0502020204030204" pitchFamily="34" charset="0"/>
              </a:rPr>
              <a:t>Bij exacerbaties van hartfalen evt. tijdelijk dosering verlagen/stoppen</a:t>
            </a:r>
          </a:p>
        </p:txBody>
      </p:sp>
      <p:pic>
        <p:nvPicPr>
          <p:cNvPr id="72708" name="Afbeelding 4">
            <a:extLst>
              <a:ext uri="{FF2B5EF4-FFF2-40B4-BE49-F238E27FC236}">
                <a16:creationId xmlns:a16="http://schemas.microsoft.com/office/drawing/2014/main" id="{40F6D293-94AD-480B-A396-933CF1A1A9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1A85A95E-545D-4F62-9BE5-966B40E8B00E}"/>
              </a:ext>
            </a:extLst>
          </p:cNvPr>
          <p:cNvSpPr>
            <a:spLocks noGrp="1"/>
          </p:cNvSpPr>
          <p:nvPr>
            <p:ph type="title"/>
          </p:nvPr>
        </p:nvSpPr>
        <p:spPr/>
        <p:txBody>
          <a:bodyPr/>
          <a:lstStyle/>
          <a:p>
            <a:r>
              <a:rPr lang="nl-NL" altLang="nl-NL" dirty="0">
                <a:solidFill>
                  <a:srgbClr val="E51B24"/>
                </a:solidFill>
                <a:latin typeface="Trebuchet MS" panose="020B0603020202020204" pitchFamily="34" charset="0"/>
              </a:rPr>
              <a:t>SGLT2-remmers</a:t>
            </a:r>
          </a:p>
        </p:txBody>
      </p:sp>
      <p:sp>
        <p:nvSpPr>
          <p:cNvPr id="74755" name="Tijdelijke aanduiding voor inhoud 2">
            <a:extLst>
              <a:ext uri="{FF2B5EF4-FFF2-40B4-BE49-F238E27FC236}">
                <a16:creationId xmlns:a16="http://schemas.microsoft.com/office/drawing/2014/main" id="{5C3D78FA-4019-4B1E-835C-65DBF3629C6F}"/>
              </a:ext>
            </a:extLst>
          </p:cNvPr>
          <p:cNvSpPr>
            <a:spLocks noGrp="1"/>
          </p:cNvSpPr>
          <p:nvPr>
            <p:ph idx="1"/>
          </p:nvPr>
        </p:nvSpPr>
        <p:spPr>
          <a:xfrm>
            <a:off x="457200" y="1600200"/>
            <a:ext cx="8507288" cy="4525963"/>
          </a:xfrm>
        </p:spPr>
        <p:txBody>
          <a:bodyPr/>
          <a:lstStyle/>
          <a:p>
            <a:pPr>
              <a:buSzPct val="60000"/>
              <a:buFont typeface="Webdings" panose="05030102010509060703" pitchFamily="18" charset="2"/>
              <a:buChar char="Y"/>
            </a:pPr>
            <a:r>
              <a:rPr lang="nl-NL" altLang="nl-NL" sz="2800" dirty="0">
                <a:latin typeface="Calibri" panose="020F0502020204030204" pitchFamily="34" charset="0"/>
              </a:rPr>
              <a:t>Blokkeren selectief natrium-glucose-</a:t>
            </a:r>
            <a:r>
              <a:rPr lang="nl-NL" altLang="nl-NL" sz="2800" dirty="0" err="1">
                <a:latin typeface="Calibri" panose="020F0502020204030204" pitchFamily="34" charset="0"/>
              </a:rPr>
              <a:t>cotransporter</a:t>
            </a:r>
            <a:r>
              <a:rPr lang="nl-NL" altLang="nl-NL" sz="2800" dirty="0">
                <a:latin typeface="Calibri" panose="020F0502020204030204" pitchFamily="34" charset="0"/>
              </a:rPr>
              <a:t> twee (SGLT2) in het </a:t>
            </a:r>
            <a:r>
              <a:rPr lang="nl-NL" altLang="nl-NL" sz="2800" dirty="0" err="1">
                <a:latin typeface="Calibri" panose="020F0502020204030204" pitchFamily="34" charset="0"/>
              </a:rPr>
              <a:t>tubulussysteem</a:t>
            </a:r>
            <a:r>
              <a:rPr lang="nl-NL" altLang="nl-NL" sz="2800" dirty="0">
                <a:latin typeface="Calibri" panose="020F0502020204030204" pitchFamily="34" charset="0"/>
              </a:rPr>
              <a:t> van de nieren</a:t>
            </a:r>
          </a:p>
          <a:p>
            <a:pPr>
              <a:buSzPct val="60000"/>
              <a:buFont typeface="Webdings" panose="05030102010509060703" pitchFamily="18" charset="2"/>
              <a:buChar char="Y"/>
            </a:pPr>
            <a:r>
              <a:rPr lang="nl-NL" altLang="nl-NL" sz="2800" dirty="0">
                <a:latin typeface="Calibri" panose="020F0502020204030204" pitchFamily="34" charset="0"/>
              </a:rPr>
              <a:t>Remming renale glucosereabsorptie  =&gt; </a:t>
            </a:r>
            <a:br>
              <a:rPr lang="nl-NL" altLang="nl-NL" sz="2800" dirty="0">
                <a:latin typeface="Calibri" panose="020F0502020204030204" pitchFamily="34" charset="0"/>
              </a:rPr>
            </a:br>
            <a:r>
              <a:rPr lang="nl-NL" altLang="nl-NL" sz="2800" dirty="0">
                <a:latin typeface="Calibri" panose="020F0502020204030204" pitchFamily="34" charset="0"/>
              </a:rPr>
              <a:t>uitscheiding van glucose en natrium met de urine </a:t>
            </a:r>
          </a:p>
          <a:p>
            <a:pPr>
              <a:buSzPct val="60000"/>
              <a:buFont typeface="Webdings" panose="05030102010509060703" pitchFamily="18" charset="2"/>
              <a:buChar char="Y"/>
            </a:pPr>
            <a:r>
              <a:rPr lang="nl-NL" altLang="nl-NL" sz="2800" dirty="0">
                <a:latin typeface="Calibri" panose="020F0502020204030204" pitchFamily="34" charset="0"/>
              </a:rPr>
              <a:t>Effecten:</a:t>
            </a:r>
            <a:br>
              <a:rPr lang="nl-NL" altLang="nl-NL" sz="2800" dirty="0">
                <a:latin typeface="Calibri" panose="020F0502020204030204" pitchFamily="34" charset="0"/>
              </a:rPr>
            </a:br>
            <a:r>
              <a:rPr lang="nl-NL" altLang="nl-NL" sz="2800" dirty="0">
                <a:latin typeface="Calibri" panose="020F0502020204030204" pitchFamily="34" charset="0"/>
              </a:rPr>
              <a:t>Verlaging van de bloedglucoseconcentratie</a:t>
            </a:r>
            <a:br>
              <a:rPr lang="nl-NL" altLang="nl-NL" sz="2800" dirty="0">
                <a:latin typeface="Calibri" panose="020F0502020204030204" pitchFamily="34" charset="0"/>
              </a:rPr>
            </a:br>
            <a:r>
              <a:rPr lang="nl-NL" altLang="nl-NL" sz="2800" dirty="0">
                <a:latin typeface="Calibri" panose="020F0502020204030204" pitchFamily="34" charset="0"/>
              </a:rPr>
              <a:t>Daling bloeddruk </a:t>
            </a:r>
            <a:br>
              <a:rPr lang="nl-NL" altLang="nl-NL" sz="2800" dirty="0">
                <a:latin typeface="Calibri" panose="020F0502020204030204" pitchFamily="34" charset="0"/>
              </a:rPr>
            </a:br>
            <a:r>
              <a:rPr lang="nl-NL" altLang="nl-NL" sz="2800" dirty="0">
                <a:latin typeface="Calibri" panose="020F0502020204030204" pitchFamily="34" charset="0"/>
              </a:rPr>
              <a:t>Gewichtsverlies</a:t>
            </a:r>
            <a:br>
              <a:rPr lang="nl-NL" altLang="nl-NL" sz="2800" dirty="0">
                <a:latin typeface="Calibri" panose="020F0502020204030204" pitchFamily="34" charset="0"/>
              </a:rPr>
            </a:br>
            <a:r>
              <a:rPr lang="nl-NL" altLang="nl-NL" sz="2800" dirty="0">
                <a:latin typeface="Calibri" panose="020F0502020204030204" pitchFamily="34" charset="0"/>
              </a:rPr>
              <a:t>Lagere voor- en nabelasting van het hart</a:t>
            </a:r>
            <a:br>
              <a:rPr lang="nl-NL" altLang="nl-NL" sz="2800" dirty="0">
                <a:latin typeface="Calibri" panose="020F0502020204030204" pitchFamily="34" charset="0"/>
              </a:rPr>
            </a:br>
            <a:endParaRPr lang="nl-NL" altLang="nl-NL" sz="2800" dirty="0">
              <a:latin typeface="Calibri" panose="020F0502020204030204" pitchFamily="34" charset="0"/>
            </a:endParaRPr>
          </a:p>
        </p:txBody>
      </p:sp>
      <p:pic>
        <p:nvPicPr>
          <p:cNvPr id="74756" name="Afbeelding 4">
            <a:extLst>
              <a:ext uri="{FF2B5EF4-FFF2-40B4-BE49-F238E27FC236}">
                <a16:creationId xmlns:a16="http://schemas.microsoft.com/office/drawing/2014/main" id="{6D882473-586A-4302-B501-26CD257FF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130247"/>
      </p:ext>
    </p:extLst>
  </p:cSld>
  <p:clrMapOvr>
    <a:masterClrMapping/>
  </p:clrMapOvr>
  <p:transition spd="slow">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1A85A95E-545D-4F62-9BE5-966B40E8B00E}"/>
              </a:ext>
            </a:extLst>
          </p:cNvPr>
          <p:cNvSpPr>
            <a:spLocks noGrp="1"/>
          </p:cNvSpPr>
          <p:nvPr>
            <p:ph type="title"/>
          </p:nvPr>
        </p:nvSpPr>
        <p:spPr/>
        <p:txBody>
          <a:bodyPr/>
          <a:lstStyle/>
          <a:p>
            <a:r>
              <a:rPr lang="nl-NL" altLang="nl-NL" dirty="0">
                <a:solidFill>
                  <a:srgbClr val="E51B24"/>
                </a:solidFill>
                <a:latin typeface="Trebuchet MS" panose="020B0603020202020204" pitchFamily="34" charset="0"/>
              </a:rPr>
              <a:t>SGLT2-remmers</a:t>
            </a:r>
          </a:p>
        </p:txBody>
      </p:sp>
      <p:sp>
        <p:nvSpPr>
          <p:cNvPr id="74755" name="Tijdelijke aanduiding voor inhoud 2">
            <a:extLst>
              <a:ext uri="{FF2B5EF4-FFF2-40B4-BE49-F238E27FC236}">
                <a16:creationId xmlns:a16="http://schemas.microsoft.com/office/drawing/2014/main" id="{5C3D78FA-4019-4B1E-835C-65DBF3629C6F}"/>
              </a:ext>
            </a:extLst>
          </p:cNvPr>
          <p:cNvSpPr>
            <a:spLocks noGrp="1"/>
          </p:cNvSpPr>
          <p:nvPr>
            <p:ph idx="1"/>
          </p:nvPr>
        </p:nvSpPr>
        <p:spPr>
          <a:xfrm>
            <a:off x="457200" y="1600201"/>
            <a:ext cx="8507288" cy="2548880"/>
          </a:xfrm>
        </p:spPr>
        <p:txBody>
          <a:bodyPr/>
          <a:lstStyle/>
          <a:p>
            <a:pPr>
              <a:buSzPct val="60000"/>
              <a:buFont typeface="Webdings" panose="05030102010509060703" pitchFamily="18" charset="2"/>
              <a:buChar char="Y"/>
            </a:pPr>
            <a:r>
              <a:rPr lang="nl-NL" altLang="nl-NL" sz="2800" dirty="0">
                <a:latin typeface="Calibri" panose="020F0502020204030204" pitchFamily="34" charset="0"/>
              </a:rPr>
              <a:t>Bijwerkingen:</a:t>
            </a:r>
            <a:br>
              <a:rPr lang="nl-NL" altLang="nl-NL" sz="2800" dirty="0">
                <a:latin typeface="Calibri" panose="020F0502020204030204" pitchFamily="34" charset="0"/>
              </a:rPr>
            </a:br>
            <a:r>
              <a:rPr lang="nl-NL" altLang="nl-NL" sz="2800" dirty="0">
                <a:latin typeface="Calibri" panose="020F0502020204030204" pitchFamily="34" charset="0"/>
              </a:rPr>
              <a:t>Lagere urineweginfecties</a:t>
            </a:r>
            <a:br>
              <a:rPr lang="nl-NL" altLang="nl-NL" sz="2800" dirty="0">
                <a:latin typeface="Calibri" panose="020F0502020204030204" pitchFamily="34" charset="0"/>
              </a:rPr>
            </a:br>
            <a:r>
              <a:rPr lang="nl-NL" altLang="nl-NL" sz="2800" dirty="0">
                <a:latin typeface="Calibri" panose="020F0502020204030204" pitchFamily="34" charset="0"/>
              </a:rPr>
              <a:t>Genitale mycotische infecties</a:t>
            </a:r>
            <a:br>
              <a:rPr lang="nl-NL" altLang="nl-NL" sz="2800" dirty="0">
                <a:latin typeface="Calibri" panose="020F0502020204030204" pitchFamily="34" charset="0"/>
              </a:rPr>
            </a:br>
            <a:r>
              <a:rPr lang="nl-NL" altLang="nl-NL" sz="2800" dirty="0">
                <a:latin typeface="Calibri" panose="020F0502020204030204" pitchFamily="34" charset="0"/>
              </a:rPr>
              <a:t>Polyurie of pollakisurie</a:t>
            </a:r>
            <a:br>
              <a:rPr lang="nl-NL" altLang="nl-NL" sz="2800" dirty="0">
                <a:latin typeface="Calibri" panose="020F0502020204030204" pitchFamily="34" charset="0"/>
              </a:rPr>
            </a:br>
            <a:r>
              <a:rPr lang="nl-NL" altLang="nl-NL" sz="2800" dirty="0">
                <a:latin typeface="Calibri" panose="020F0502020204030204" pitchFamily="34" charset="0"/>
              </a:rPr>
              <a:t>Duizeligheid, hypotensie en uitdroging (ouderen)</a:t>
            </a:r>
          </a:p>
        </p:txBody>
      </p:sp>
      <p:pic>
        <p:nvPicPr>
          <p:cNvPr id="74756" name="Afbeelding 4">
            <a:extLst>
              <a:ext uri="{FF2B5EF4-FFF2-40B4-BE49-F238E27FC236}">
                <a16:creationId xmlns:a16="http://schemas.microsoft.com/office/drawing/2014/main" id="{6D882473-586A-4302-B501-26CD257FF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858061"/>
      </p:ext>
    </p:extLst>
  </p:cSld>
  <p:clrMapOvr>
    <a:masterClrMapping/>
  </p:clrMapOvr>
  <p:transition spd="slow">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1A85A95E-545D-4F62-9BE5-966B40E8B00E}"/>
              </a:ext>
            </a:extLst>
          </p:cNvPr>
          <p:cNvSpPr>
            <a:spLocks noGrp="1"/>
          </p:cNvSpPr>
          <p:nvPr>
            <p:ph type="title"/>
          </p:nvPr>
        </p:nvSpPr>
        <p:spPr/>
        <p:txBody>
          <a:bodyPr/>
          <a:lstStyle/>
          <a:p>
            <a:r>
              <a:rPr lang="nl-NL" altLang="nl-NL" dirty="0" err="1">
                <a:solidFill>
                  <a:srgbClr val="E51B24"/>
                </a:solidFill>
                <a:latin typeface="Trebuchet MS" panose="020B0603020202020204" pitchFamily="34" charset="0"/>
              </a:rPr>
              <a:t>Ivabradine</a:t>
            </a:r>
            <a:r>
              <a:rPr lang="nl-NL" altLang="nl-NL" dirty="0">
                <a:solidFill>
                  <a:srgbClr val="E51B24"/>
                </a:solidFill>
                <a:latin typeface="Trebuchet MS" panose="020B0603020202020204" pitchFamily="34" charset="0"/>
              </a:rPr>
              <a:t> (</a:t>
            </a:r>
            <a:r>
              <a:rPr lang="nl-NL" altLang="nl-NL" dirty="0" err="1">
                <a:solidFill>
                  <a:srgbClr val="E51B24"/>
                </a:solidFill>
                <a:latin typeface="Trebuchet MS" panose="020B0603020202020204" pitchFamily="34" charset="0"/>
              </a:rPr>
              <a:t>Procoralan</a:t>
            </a:r>
            <a:r>
              <a:rPr lang="nl-NL" altLang="nl-NL" dirty="0">
                <a:solidFill>
                  <a:srgbClr val="E51B24"/>
                </a:solidFill>
                <a:latin typeface="Trebuchet MS" panose="020B0603020202020204" pitchFamily="34" charset="0"/>
              </a:rPr>
              <a:t>)</a:t>
            </a:r>
          </a:p>
        </p:txBody>
      </p:sp>
      <p:sp>
        <p:nvSpPr>
          <p:cNvPr id="74755" name="Tijdelijke aanduiding voor inhoud 2">
            <a:extLst>
              <a:ext uri="{FF2B5EF4-FFF2-40B4-BE49-F238E27FC236}">
                <a16:creationId xmlns:a16="http://schemas.microsoft.com/office/drawing/2014/main" id="{5C3D78FA-4019-4B1E-835C-65DBF3629C6F}"/>
              </a:ext>
            </a:extLst>
          </p:cNvPr>
          <p:cNvSpPr>
            <a:spLocks noGrp="1"/>
          </p:cNvSpPr>
          <p:nvPr>
            <p:ph idx="1"/>
          </p:nvPr>
        </p:nvSpPr>
        <p:spPr/>
        <p:txBody>
          <a:bodyPr/>
          <a:lstStyle/>
          <a:p>
            <a:pPr>
              <a:buSzPct val="60000"/>
              <a:buFont typeface="Webdings" panose="05030102010509060703" pitchFamily="18" charset="2"/>
              <a:buChar char="Y"/>
            </a:pPr>
            <a:r>
              <a:rPr lang="nl-NL" altLang="nl-NL" sz="2800">
                <a:latin typeface="Calibri" panose="020F0502020204030204" pitchFamily="34" charset="0"/>
              </a:rPr>
              <a:t>EF ≤35% en hartfrequentie ≥ 70/minuut</a:t>
            </a:r>
            <a:br>
              <a:rPr lang="nl-NL" altLang="nl-NL" sz="2800">
                <a:latin typeface="Calibri" panose="020F0502020204030204" pitchFamily="34" charset="0"/>
              </a:rPr>
            </a:br>
            <a:endParaRPr lang="nl-NL" altLang="nl-NL" sz="2800">
              <a:latin typeface="Calibri" panose="020F0502020204030204" pitchFamily="34" charset="0"/>
            </a:endParaRPr>
          </a:p>
          <a:p>
            <a:pPr>
              <a:buSzPct val="60000"/>
              <a:buFont typeface="Webdings" panose="05030102010509060703" pitchFamily="18" charset="2"/>
              <a:buChar char="Y"/>
            </a:pPr>
            <a:r>
              <a:rPr lang="nl-NL" altLang="nl-NL" sz="2800">
                <a:latin typeface="Calibri" panose="020F0502020204030204" pitchFamily="34" charset="0"/>
              </a:rPr>
              <a:t>Verlaging sinusknoopfrequentie </a:t>
            </a:r>
            <a:br>
              <a:rPr lang="nl-NL" altLang="nl-NL" sz="2800">
                <a:latin typeface="Calibri" panose="020F0502020204030204" pitchFamily="34" charset="0"/>
              </a:rPr>
            </a:br>
            <a:endParaRPr lang="nl-NL" altLang="nl-NL" sz="2800">
              <a:latin typeface="Calibri" panose="020F0502020204030204" pitchFamily="34" charset="0"/>
            </a:endParaRPr>
          </a:p>
          <a:p>
            <a:pPr>
              <a:buSzPct val="60000"/>
              <a:buFont typeface="Webdings" panose="05030102010509060703" pitchFamily="18" charset="2"/>
              <a:buChar char="Y"/>
            </a:pPr>
            <a:r>
              <a:rPr lang="nl-NL" altLang="nl-NL" sz="2800">
                <a:latin typeface="Calibri" panose="020F0502020204030204" pitchFamily="34" charset="0"/>
              </a:rPr>
              <a:t>Bijwerkingen: bradycardie,wazig zien, tijdelijke waarneming lichtverschijnselen, hoofdpijn </a:t>
            </a:r>
          </a:p>
        </p:txBody>
      </p:sp>
      <p:pic>
        <p:nvPicPr>
          <p:cNvPr id="74756" name="Afbeelding 4">
            <a:extLst>
              <a:ext uri="{FF2B5EF4-FFF2-40B4-BE49-F238E27FC236}">
                <a16:creationId xmlns:a16="http://schemas.microsoft.com/office/drawing/2014/main" id="{6D882473-586A-4302-B501-26CD257FF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2726A047-E970-4B0E-BEFF-799E049C4F7C}"/>
              </a:ext>
            </a:extLst>
          </p:cNvPr>
          <p:cNvSpPr>
            <a:spLocks noGrp="1"/>
          </p:cNvSpPr>
          <p:nvPr>
            <p:ph type="title"/>
          </p:nvPr>
        </p:nvSpPr>
        <p:spPr>
          <a:xfrm>
            <a:off x="107950" y="260350"/>
            <a:ext cx="9036050" cy="1143000"/>
          </a:xfrm>
        </p:spPr>
        <p:txBody>
          <a:bodyPr/>
          <a:lstStyle/>
          <a:p>
            <a:br>
              <a:rPr lang="nl-NL" altLang="nl-NL" sz="3600" dirty="0">
                <a:solidFill>
                  <a:srgbClr val="FFFF00"/>
                </a:solidFill>
              </a:rPr>
            </a:br>
            <a:br>
              <a:rPr lang="nl-NL" altLang="nl-NL" sz="3600" dirty="0">
                <a:solidFill>
                  <a:srgbClr val="FFFF00"/>
                </a:solidFill>
              </a:rPr>
            </a:br>
            <a:r>
              <a:rPr lang="nl-NL" altLang="nl-NL" sz="3600" dirty="0">
                <a:solidFill>
                  <a:srgbClr val="E51B24"/>
                </a:solidFill>
                <a:latin typeface="Calibri" panose="020F0502020204030204" pitchFamily="34" charset="0"/>
              </a:rPr>
              <a:t>ARNI</a:t>
            </a:r>
            <a:br>
              <a:rPr lang="nl-NL" altLang="nl-NL" sz="3600" dirty="0">
                <a:solidFill>
                  <a:srgbClr val="E51B24"/>
                </a:solidFill>
                <a:latin typeface="Calibri" panose="020F0502020204030204" pitchFamily="34" charset="0"/>
              </a:rPr>
            </a:br>
            <a:r>
              <a:rPr lang="nl-NL" altLang="nl-NL" sz="3600" dirty="0">
                <a:solidFill>
                  <a:srgbClr val="E51B24"/>
                </a:solidFill>
                <a:latin typeface="Calibri" panose="020F0502020204030204" pitchFamily="34" charset="0"/>
              </a:rPr>
              <a:t>(</a:t>
            </a:r>
            <a:r>
              <a:rPr lang="nl-NL" altLang="nl-NL" sz="3600" dirty="0" err="1">
                <a:solidFill>
                  <a:srgbClr val="E51B24"/>
                </a:solidFill>
                <a:latin typeface="Calibri" panose="020F0502020204030204" pitchFamily="34" charset="0"/>
              </a:rPr>
              <a:t>Angiotensin</a:t>
            </a:r>
            <a:r>
              <a:rPr lang="nl-NL" altLang="nl-NL" sz="3600" dirty="0">
                <a:solidFill>
                  <a:srgbClr val="E51B24"/>
                </a:solidFill>
                <a:latin typeface="Calibri" panose="020F0502020204030204" pitchFamily="34" charset="0"/>
              </a:rPr>
              <a:t> Receptor-</a:t>
            </a:r>
            <a:r>
              <a:rPr lang="nl-NL" altLang="nl-NL" sz="3600" dirty="0" err="1">
                <a:solidFill>
                  <a:srgbClr val="E51B24"/>
                </a:solidFill>
                <a:latin typeface="Calibri" panose="020F0502020204030204" pitchFamily="34" charset="0"/>
              </a:rPr>
              <a:t>Neprilysin</a:t>
            </a:r>
            <a:r>
              <a:rPr lang="nl-NL" altLang="nl-NL" sz="3600" dirty="0">
                <a:solidFill>
                  <a:srgbClr val="E51B24"/>
                </a:solidFill>
                <a:latin typeface="Calibri" panose="020F0502020204030204" pitchFamily="34" charset="0"/>
              </a:rPr>
              <a:t> Inhibitor)</a:t>
            </a:r>
            <a:br>
              <a:rPr lang="nl-NL" altLang="nl-NL" dirty="0">
                <a:solidFill>
                  <a:srgbClr val="E51B24"/>
                </a:solidFill>
                <a:latin typeface="Calibri" panose="020F0502020204030204" pitchFamily="34" charset="0"/>
              </a:rPr>
            </a:br>
            <a:endParaRPr lang="nl-NL" altLang="nl-NL" dirty="0">
              <a:solidFill>
                <a:srgbClr val="E51B24"/>
              </a:solidFill>
              <a:latin typeface="Calibri" panose="020F0502020204030204" pitchFamily="34" charset="0"/>
            </a:endParaRPr>
          </a:p>
        </p:txBody>
      </p:sp>
      <p:sp>
        <p:nvSpPr>
          <p:cNvPr id="75779" name="Tijdelijke aanduiding voor inhoud 2">
            <a:extLst>
              <a:ext uri="{FF2B5EF4-FFF2-40B4-BE49-F238E27FC236}">
                <a16:creationId xmlns:a16="http://schemas.microsoft.com/office/drawing/2014/main" id="{A8C16732-4371-47B9-BFE8-1FD972526707}"/>
              </a:ext>
            </a:extLst>
          </p:cNvPr>
          <p:cNvSpPr>
            <a:spLocks noGrp="1"/>
          </p:cNvSpPr>
          <p:nvPr>
            <p:ph idx="1"/>
          </p:nvPr>
        </p:nvSpPr>
        <p:spPr>
          <a:xfrm>
            <a:off x="468313" y="2143125"/>
            <a:ext cx="8229600" cy="4525963"/>
          </a:xfrm>
        </p:spPr>
        <p:txBody>
          <a:bodyPr/>
          <a:lstStyle/>
          <a:p>
            <a:pPr>
              <a:buSzPct val="60000"/>
              <a:buFont typeface="Webdings" panose="05030102010509060703" pitchFamily="18" charset="2"/>
              <a:buChar char="Y"/>
            </a:pPr>
            <a:r>
              <a:rPr lang="nl-NL" altLang="nl-NL" sz="2800" dirty="0">
                <a:latin typeface="Calibri" panose="020F0502020204030204" pitchFamily="34" charset="0"/>
              </a:rPr>
              <a:t>Bij LVEF ≤35% bij optimale behandeling: </a:t>
            </a:r>
            <a:br>
              <a:rPr lang="nl-NL" altLang="nl-NL" sz="2800" dirty="0">
                <a:latin typeface="Calibri" panose="020F0502020204030204" pitchFamily="34" charset="0"/>
              </a:rPr>
            </a:br>
            <a:r>
              <a:rPr lang="nl-NL" altLang="nl-NL" sz="2800" dirty="0">
                <a:latin typeface="Calibri" panose="020F0502020204030204" pitchFamily="34" charset="0"/>
                <a:sym typeface="Wingdings" panose="05000000000000000000" pitchFamily="2" charset="2"/>
              </a:rPr>
              <a:t>ACE ARNI (</a:t>
            </a:r>
            <a:r>
              <a:rPr lang="nl-NL" altLang="nl-NL" sz="2800" dirty="0" err="1">
                <a:latin typeface="Calibri" panose="020F0502020204030204" pitchFamily="34" charset="0"/>
                <a:sym typeface="Wingdings" panose="05000000000000000000" pitchFamily="2" charset="2"/>
              </a:rPr>
              <a:t>s</a:t>
            </a:r>
            <a:r>
              <a:rPr lang="nl-NL" altLang="nl-NL" sz="2800" dirty="0" err="1">
                <a:latin typeface="Calibri" panose="020F0502020204030204" pitchFamily="34" charset="0"/>
              </a:rPr>
              <a:t>acubitril</a:t>
            </a:r>
            <a:r>
              <a:rPr lang="nl-NL" altLang="nl-NL" sz="2800" dirty="0">
                <a:latin typeface="Calibri" panose="020F0502020204030204" pitchFamily="34" charset="0"/>
              </a:rPr>
              <a:t>/</a:t>
            </a:r>
            <a:r>
              <a:rPr lang="nl-NL" altLang="nl-NL" sz="2800" dirty="0" err="1">
                <a:latin typeface="Calibri" panose="020F0502020204030204" pitchFamily="34" charset="0"/>
              </a:rPr>
              <a:t>valsartan</a:t>
            </a:r>
            <a:r>
              <a:rPr lang="nl-NL" altLang="nl-NL" sz="2800" dirty="0">
                <a:latin typeface="Calibri" panose="020F0502020204030204" pitchFamily="34" charset="0"/>
              </a:rPr>
              <a:t>)</a:t>
            </a:r>
            <a:br>
              <a:rPr lang="nl-NL" altLang="nl-NL" sz="2800" dirty="0">
                <a:latin typeface="Calibri" panose="020F0502020204030204" pitchFamily="34" charset="0"/>
              </a:rPr>
            </a:br>
            <a:endParaRPr lang="nl-NL" altLang="nl-NL" sz="2800" dirty="0">
              <a:latin typeface="Calibri" panose="020F0502020204030204" pitchFamily="34" charset="0"/>
            </a:endParaRPr>
          </a:p>
          <a:p>
            <a:pPr>
              <a:buSzPct val="60000"/>
              <a:buFont typeface="Webdings" panose="05030102010509060703" pitchFamily="18" charset="2"/>
              <a:buChar char="Y"/>
            </a:pPr>
            <a:r>
              <a:rPr lang="nl-NL" altLang="nl-NL" sz="2800" dirty="0">
                <a:latin typeface="Calibri" panose="020F0502020204030204" pitchFamily="34" charset="0"/>
              </a:rPr>
              <a:t>Afname risico op verslechtering van hartfalen </a:t>
            </a:r>
            <a:br>
              <a:rPr lang="nl-NL" altLang="nl-NL" sz="2800" dirty="0">
                <a:latin typeface="Calibri" panose="020F0502020204030204" pitchFamily="34" charset="0"/>
              </a:rPr>
            </a:br>
            <a:endParaRPr lang="nl-NL" altLang="nl-NL" sz="2800" dirty="0">
              <a:latin typeface="Calibri" panose="020F0502020204030204" pitchFamily="34" charset="0"/>
            </a:endParaRPr>
          </a:p>
          <a:p>
            <a:pPr>
              <a:buSzPct val="60000"/>
              <a:buFont typeface="Webdings" panose="05030102010509060703" pitchFamily="18" charset="2"/>
              <a:buChar char="Y"/>
            </a:pPr>
            <a:r>
              <a:rPr lang="nl-NL" altLang="nl-NL" sz="2800" dirty="0">
                <a:latin typeface="Calibri" panose="020F0502020204030204" pitchFamily="34" charset="0"/>
              </a:rPr>
              <a:t>Minder (her)opnames en lagere mortaliteit</a:t>
            </a:r>
            <a:br>
              <a:rPr lang="nl-NL" altLang="nl-NL" sz="2800" dirty="0">
                <a:latin typeface="Calibri" panose="020F0502020204030204" pitchFamily="34" charset="0"/>
              </a:rPr>
            </a:br>
            <a:endParaRPr lang="nl-NL" altLang="nl-NL" sz="2800" dirty="0">
              <a:latin typeface="Calibri" panose="020F0502020204030204" pitchFamily="34" charset="0"/>
            </a:endParaRPr>
          </a:p>
        </p:txBody>
      </p:sp>
      <p:pic>
        <p:nvPicPr>
          <p:cNvPr id="75780" name="Afbeelding 3">
            <a:extLst>
              <a:ext uri="{FF2B5EF4-FFF2-40B4-BE49-F238E27FC236}">
                <a16:creationId xmlns:a16="http://schemas.microsoft.com/office/drawing/2014/main" id="{AFDA2981-79A2-41D3-B15C-BC7D5256C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2726A047-E970-4B0E-BEFF-799E049C4F7C}"/>
              </a:ext>
            </a:extLst>
          </p:cNvPr>
          <p:cNvSpPr>
            <a:spLocks noGrp="1"/>
          </p:cNvSpPr>
          <p:nvPr>
            <p:ph type="title"/>
          </p:nvPr>
        </p:nvSpPr>
        <p:spPr>
          <a:xfrm>
            <a:off x="96082" y="188912"/>
            <a:ext cx="9036050" cy="1143000"/>
          </a:xfrm>
        </p:spPr>
        <p:txBody>
          <a:bodyPr/>
          <a:lstStyle/>
          <a:p>
            <a:r>
              <a:rPr lang="nl-NL" altLang="nl-NL" sz="3600" dirty="0">
                <a:solidFill>
                  <a:srgbClr val="E51B24"/>
                </a:solidFill>
                <a:latin typeface="Calibri" panose="020F0502020204030204" pitchFamily="34" charset="0"/>
              </a:rPr>
              <a:t>NP-systeem en het RAAS-systeem</a:t>
            </a:r>
            <a:endParaRPr lang="nl-NL" altLang="nl-NL" dirty="0">
              <a:solidFill>
                <a:srgbClr val="E51B24"/>
              </a:solidFill>
              <a:latin typeface="Calibri" panose="020F0502020204030204" pitchFamily="34" charset="0"/>
            </a:endParaRPr>
          </a:p>
        </p:txBody>
      </p:sp>
      <p:pic>
        <p:nvPicPr>
          <p:cNvPr id="75780" name="Afbeelding 3">
            <a:extLst>
              <a:ext uri="{FF2B5EF4-FFF2-40B4-BE49-F238E27FC236}">
                <a16:creationId xmlns:a16="http://schemas.microsoft.com/office/drawing/2014/main" id="{AFDA2981-79A2-41D3-B15C-BC7D5256C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ijdelijke aanduiding voor inhoud 3">
            <a:extLst>
              <a:ext uri="{FF2B5EF4-FFF2-40B4-BE49-F238E27FC236}">
                <a16:creationId xmlns:a16="http://schemas.microsoft.com/office/drawing/2014/main" id="{AC6AD0C4-0F46-4BC2-AB2A-5E540F1021AE}"/>
              </a:ext>
            </a:extLst>
          </p:cNvPr>
          <p:cNvPicPr>
            <a:picLocks noGrp="1" noChangeAspect="1"/>
          </p:cNvPicPr>
          <p:nvPr>
            <p:ph idx="1"/>
          </p:nvPr>
        </p:nvPicPr>
        <p:blipFill>
          <a:blip r:embed="rId4"/>
          <a:stretch>
            <a:fillRect/>
          </a:stretch>
        </p:blipFill>
        <p:spPr>
          <a:xfrm>
            <a:off x="190434" y="1234628"/>
            <a:ext cx="8896745" cy="4426620"/>
          </a:xfrm>
        </p:spPr>
      </p:pic>
    </p:spTree>
    <p:extLst>
      <p:ext uri="{BB962C8B-B14F-4D97-AF65-F5344CB8AC3E}">
        <p14:creationId xmlns:p14="http://schemas.microsoft.com/office/powerpoint/2010/main" val="1692598318"/>
      </p:ext>
    </p:extLst>
  </p:cSld>
  <p:clrMapOvr>
    <a:masterClrMapping/>
  </p:clrMapOvr>
  <p:transition spd="slow">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6802" name="Titel 1">
            <a:extLst>
              <a:ext uri="{FF2B5EF4-FFF2-40B4-BE49-F238E27FC236}">
                <a16:creationId xmlns:a16="http://schemas.microsoft.com/office/drawing/2014/main" id="{F54622BB-43D8-4EAA-8483-435B2B6A8507}"/>
              </a:ext>
            </a:extLst>
          </p:cNvPr>
          <p:cNvSpPr>
            <a:spLocks noGrp="1"/>
          </p:cNvSpPr>
          <p:nvPr>
            <p:ph type="title"/>
          </p:nvPr>
        </p:nvSpPr>
        <p:spPr/>
        <p:txBody>
          <a:bodyPr/>
          <a:lstStyle/>
          <a:p>
            <a:r>
              <a:rPr lang="nl-NL" altLang="nl-NL">
                <a:solidFill>
                  <a:srgbClr val="E51B24"/>
                </a:solidFill>
                <a:latin typeface="Calibri" panose="020F0502020204030204" pitchFamily="34" charset="0"/>
              </a:rPr>
              <a:t>Overige medicatie</a:t>
            </a:r>
            <a:br>
              <a:rPr lang="nl-NL" altLang="nl-NL">
                <a:solidFill>
                  <a:srgbClr val="E51B24"/>
                </a:solidFill>
                <a:latin typeface="Calibri" panose="020F0502020204030204" pitchFamily="34" charset="0"/>
              </a:rPr>
            </a:br>
            <a:endParaRPr lang="nl-NL" altLang="nl-NL">
              <a:solidFill>
                <a:srgbClr val="E51B24"/>
              </a:solidFill>
              <a:latin typeface="Calibri" panose="020F0502020204030204" pitchFamily="34" charset="0"/>
            </a:endParaRPr>
          </a:p>
        </p:txBody>
      </p:sp>
      <p:sp>
        <p:nvSpPr>
          <p:cNvPr id="76803" name="Tijdelijke aanduiding voor inhoud 2">
            <a:extLst>
              <a:ext uri="{FF2B5EF4-FFF2-40B4-BE49-F238E27FC236}">
                <a16:creationId xmlns:a16="http://schemas.microsoft.com/office/drawing/2014/main" id="{CFB8912E-A885-4690-BDEC-7B7B6E3EC182}"/>
              </a:ext>
            </a:extLst>
          </p:cNvPr>
          <p:cNvSpPr>
            <a:spLocks noGrp="1"/>
          </p:cNvSpPr>
          <p:nvPr>
            <p:ph idx="1"/>
          </p:nvPr>
        </p:nvSpPr>
        <p:spPr>
          <a:xfrm>
            <a:off x="468313" y="1268413"/>
            <a:ext cx="8229600" cy="5832475"/>
          </a:xfrm>
        </p:spPr>
        <p:txBody>
          <a:bodyPr/>
          <a:lstStyle/>
          <a:p>
            <a:pPr>
              <a:buSzPct val="60000"/>
              <a:buFont typeface="Webdings" panose="05030102010509060703" pitchFamily="18" charset="2"/>
              <a:buChar char="Y"/>
            </a:pPr>
            <a:r>
              <a:rPr lang="nl-NL" altLang="nl-NL" sz="2400" dirty="0" err="1">
                <a:latin typeface="Calibri" panose="020F0502020204030204" pitchFamily="34" charset="0"/>
              </a:rPr>
              <a:t>Aldosteron</a:t>
            </a:r>
            <a:r>
              <a:rPr lang="nl-NL" altLang="nl-NL" sz="2400" dirty="0">
                <a:latin typeface="Calibri" panose="020F0502020204030204" pitchFamily="34" charset="0"/>
              </a:rPr>
              <a:t>-antagonisten (spironolacton, </a:t>
            </a:r>
            <a:r>
              <a:rPr lang="nl-NL" altLang="nl-NL" sz="2400" dirty="0" err="1">
                <a:latin typeface="Calibri" panose="020F0502020204030204" pitchFamily="34" charset="0"/>
              </a:rPr>
              <a:t>eplerenon</a:t>
            </a:r>
            <a:r>
              <a:rPr lang="nl-NL" altLang="nl-NL" sz="2400" dirty="0">
                <a:latin typeface="Calibri" panose="020F0502020204030204" pitchFamily="34" charset="0"/>
              </a:rPr>
              <a:t>)    </a:t>
            </a:r>
            <a:br>
              <a:rPr lang="nl-NL" altLang="nl-NL" sz="2400" dirty="0">
                <a:latin typeface="Calibri" panose="020F0502020204030204" pitchFamily="34" charset="0"/>
              </a:rPr>
            </a:br>
            <a:r>
              <a:rPr lang="nl-NL" altLang="nl-NL" sz="2400" dirty="0">
                <a:latin typeface="Calibri" panose="020F0502020204030204" pitchFamily="34" charset="0"/>
              </a:rPr>
              <a:t>Naast ACE-remmers en diuretica, reductie morbiditeit     </a:t>
            </a:r>
            <a:br>
              <a:rPr lang="nl-NL" altLang="nl-NL" sz="2400" dirty="0">
                <a:latin typeface="Calibri" panose="020F0502020204030204" pitchFamily="34" charset="0"/>
              </a:rPr>
            </a:br>
            <a:r>
              <a:rPr lang="nl-NL" altLang="nl-NL" sz="2400" dirty="0">
                <a:latin typeface="Calibri" panose="020F0502020204030204" pitchFamily="34" charset="0"/>
              </a:rPr>
              <a:t>en mortaliteit</a:t>
            </a:r>
            <a:br>
              <a:rPr lang="nl-NL" altLang="nl-NL" sz="2400" dirty="0">
                <a:latin typeface="Calibri" panose="020F0502020204030204" pitchFamily="34" charset="0"/>
              </a:rPr>
            </a:br>
            <a:r>
              <a:rPr lang="nl-NL" altLang="nl-NL" sz="2400" dirty="0">
                <a:latin typeface="Calibri" panose="020F0502020204030204" pitchFamily="34" charset="0"/>
              </a:rPr>
              <a:t> 	</a:t>
            </a:r>
          </a:p>
          <a:p>
            <a:pPr>
              <a:buSzPct val="60000"/>
              <a:buFont typeface="Webdings" panose="05030102010509060703" pitchFamily="18" charset="2"/>
              <a:buChar char="Y"/>
            </a:pPr>
            <a:r>
              <a:rPr lang="nl-NL" altLang="nl-NL" sz="2400" dirty="0">
                <a:latin typeface="Calibri" panose="020F0502020204030204" pitchFamily="34" charset="0"/>
              </a:rPr>
              <a:t>Nitraten </a:t>
            </a:r>
            <a:br>
              <a:rPr lang="nl-NL" altLang="nl-NL" sz="2400" dirty="0">
                <a:latin typeface="Calibri" panose="020F0502020204030204" pitchFamily="34" charset="0"/>
              </a:rPr>
            </a:br>
            <a:r>
              <a:rPr lang="nl-NL" altLang="nl-NL" sz="2400" dirty="0">
                <a:latin typeface="Calibri" panose="020F0502020204030204" pitchFamily="34" charset="0"/>
              </a:rPr>
              <a:t>Vaatverwijdend waardoor afname kortademigheid en </a:t>
            </a:r>
            <a:br>
              <a:rPr lang="nl-NL" altLang="nl-NL" sz="2400" dirty="0">
                <a:latin typeface="Calibri" panose="020F0502020204030204" pitchFamily="34" charset="0"/>
              </a:rPr>
            </a:br>
            <a:r>
              <a:rPr lang="nl-NL" altLang="nl-NL" sz="2400" dirty="0">
                <a:latin typeface="Calibri" panose="020F0502020204030204" pitchFamily="34" charset="0"/>
              </a:rPr>
              <a:t>angina pectoris</a:t>
            </a:r>
            <a:br>
              <a:rPr lang="nl-NL" altLang="nl-NL" sz="2400" dirty="0">
                <a:latin typeface="Calibri" panose="020F0502020204030204" pitchFamily="34" charset="0"/>
              </a:rPr>
            </a:br>
            <a:endParaRPr lang="nl-NL" altLang="nl-NL" sz="2400" dirty="0">
              <a:latin typeface="Calibri" panose="020F0502020204030204" pitchFamily="34" charset="0"/>
            </a:endParaRPr>
          </a:p>
          <a:p>
            <a:pPr>
              <a:buSzPct val="60000"/>
              <a:buFont typeface="Webdings" panose="05030102010509060703" pitchFamily="18" charset="2"/>
              <a:buChar char="Y"/>
            </a:pPr>
            <a:r>
              <a:rPr lang="nl-NL" altLang="nl-NL" sz="2400" dirty="0">
                <a:latin typeface="Calibri" panose="020F0502020204030204" pitchFamily="34" charset="0"/>
              </a:rPr>
              <a:t>Antistolling (acetylsalicylzuur, acenocoumarol, DOAC) </a:t>
            </a:r>
            <a:br>
              <a:rPr lang="nl-NL" altLang="nl-NL" sz="2400" dirty="0">
                <a:latin typeface="Calibri" panose="020F0502020204030204" pitchFamily="34" charset="0"/>
              </a:rPr>
            </a:br>
            <a:r>
              <a:rPr lang="nl-NL" altLang="nl-NL" sz="2400" dirty="0">
                <a:latin typeface="Calibri" panose="020F0502020204030204" pitchFamily="34" charset="0"/>
              </a:rPr>
              <a:t>indien geïndiceerd op grond van comorbiditeit</a:t>
            </a:r>
          </a:p>
        </p:txBody>
      </p:sp>
      <p:pic>
        <p:nvPicPr>
          <p:cNvPr id="76804" name="Afbeelding 3">
            <a:extLst>
              <a:ext uri="{FF2B5EF4-FFF2-40B4-BE49-F238E27FC236}">
                <a16:creationId xmlns:a16="http://schemas.microsoft.com/office/drawing/2014/main" id="{17C190D2-9497-4548-84FF-DB8876AE9F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E1C1-9189-40A5-B5D7-C6A467A0EF88}"/>
              </a:ext>
            </a:extLst>
          </p:cNvPr>
          <p:cNvSpPr>
            <a:spLocks noGrp="1"/>
          </p:cNvSpPr>
          <p:nvPr>
            <p:ph type="title"/>
          </p:nvPr>
        </p:nvSpPr>
        <p:spPr/>
        <p:txBody>
          <a:bodyPr>
            <a:normAutofit fontScale="90000"/>
          </a:bodyPr>
          <a:lstStyle/>
          <a:p>
            <a:pPr>
              <a:defRPr/>
            </a:pPr>
            <a:br>
              <a:rPr lang="nl-NL" dirty="0">
                <a:effectLst>
                  <a:outerShdw blurRad="38100" dist="38100" dir="2700000" algn="tl">
                    <a:srgbClr val="000000">
                      <a:alpha val="43137"/>
                    </a:srgbClr>
                  </a:outerShdw>
                </a:effectLst>
                <a:latin typeface="Trebuchet MS" panose="020B0603020202020204" pitchFamily="34" charset="0"/>
              </a:rPr>
            </a:br>
            <a:r>
              <a:rPr lang="nl-NL" dirty="0">
                <a:solidFill>
                  <a:srgbClr val="E51B24"/>
                </a:solidFill>
                <a:latin typeface="Calibri" panose="020F0502020204030204" pitchFamily="34" charset="0"/>
              </a:rPr>
              <a:t>Medicatie die wordt afgeraden </a:t>
            </a:r>
            <a:br>
              <a:rPr lang="nl-NL" dirty="0">
                <a:solidFill>
                  <a:srgbClr val="E51B24"/>
                </a:solidFill>
                <a:latin typeface="Calibri" panose="020F0502020204030204" pitchFamily="34" charset="0"/>
              </a:rPr>
            </a:br>
            <a:endParaRPr lang="nl-NL" dirty="0">
              <a:solidFill>
                <a:srgbClr val="E51B24"/>
              </a:solidFill>
              <a:latin typeface="Calibri" panose="020F0502020204030204" pitchFamily="34" charset="0"/>
            </a:endParaRPr>
          </a:p>
        </p:txBody>
      </p:sp>
      <p:sp>
        <p:nvSpPr>
          <p:cNvPr id="77827" name="Tijdelijke aanduiding voor inhoud 2">
            <a:extLst>
              <a:ext uri="{FF2B5EF4-FFF2-40B4-BE49-F238E27FC236}">
                <a16:creationId xmlns:a16="http://schemas.microsoft.com/office/drawing/2014/main" id="{16C7F1CB-A0B5-45FA-8EB1-EAF3A5A52CE6}"/>
              </a:ext>
            </a:extLst>
          </p:cNvPr>
          <p:cNvSpPr>
            <a:spLocks noGrp="1"/>
          </p:cNvSpPr>
          <p:nvPr>
            <p:ph idx="1"/>
          </p:nvPr>
        </p:nvSpPr>
        <p:spPr>
          <a:xfrm>
            <a:off x="468313" y="1878013"/>
            <a:ext cx="8229600" cy="4527550"/>
          </a:xfrm>
        </p:spPr>
        <p:txBody>
          <a:bodyPr/>
          <a:lstStyle/>
          <a:p>
            <a:pPr>
              <a:buSzPct val="60000"/>
              <a:buFont typeface="Webdings" panose="05030102010509060703" pitchFamily="18" charset="2"/>
              <a:buChar char="Y"/>
            </a:pPr>
            <a:r>
              <a:rPr lang="nl-NL" altLang="nl-NL" sz="2800" dirty="0" err="1">
                <a:latin typeface="Calibri" panose="020F0502020204030204" pitchFamily="34" charset="0"/>
              </a:rPr>
              <a:t>NSAID’s</a:t>
            </a:r>
            <a:endParaRPr lang="nl-NL" altLang="nl-NL" sz="2800" dirty="0">
              <a:latin typeface="Calibri" panose="020F0502020204030204" pitchFamily="34" charset="0"/>
            </a:endParaRPr>
          </a:p>
          <a:p>
            <a:pPr>
              <a:buSzPct val="60000"/>
              <a:buFont typeface="Webdings" panose="05030102010509060703" pitchFamily="18" charset="2"/>
              <a:buChar char="Y"/>
            </a:pPr>
            <a:r>
              <a:rPr lang="nl-NL" altLang="nl-NL" sz="2800" dirty="0">
                <a:latin typeface="Calibri" panose="020F0502020204030204" pitchFamily="34" charset="0"/>
              </a:rPr>
              <a:t>Calciumantagonisten </a:t>
            </a:r>
            <a:br>
              <a:rPr lang="nl-NL" altLang="nl-NL" sz="2800" dirty="0">
                <a:latin typeface="Calibri" panose="020F0502020204030204" pitchFamily="34" charset="0"/>
              </a:rPr>
            </a:br>
            <a:r>
              <a:rPr lang="nl-NL" altLang="nl-NL" sz="2800" dirty="0">
                <a:latin typeface="Calibri" panose="020F0502020204030204" pitchFamily="34" charset="0"/>
              </a:rPr>
              <a:t>(verapamil en diltiazem; geldt niet voor amlodipine)</a:t>
            </a:r>
          </a:p>
          <a:p>
            <a:pPr>
              <a:buSzPct val="60000"/>
              <a:buFont typeface="Webdings" panose="05030102010509060703" pitchFamily="18" charset="2"/>
              <a:buChar char="Y"/>
            </a:pPr>
            <a:r>
              <a:rPr lang="nl-NL" altLang="nl-NL" sz="2800" dirty="0" err="1">
                <a:latin typeface="Calibri" panose="020F0502020204030204" pitchFamily="34" charset="0"/>
              </a:rPr>
              <a:t>Thiazolidinedionen</a:t>
            </a:r>
            <a:r>
              <a:rPr lang="nl-NL" altLang="nl-NL" sz="2800" dirty="0">
                <a:latin typeface="Calibri" panose="020F0502020204030204" pitchFamily="34" charset="0"/>
              </a:rPr>
              <a:t> (toename hartfalen)</a:t>
            </a:r>
          </a:p>
          <a:p>
            <a:pPr>
              <a:buSzPct val="60000"/>
              <a:buFont typeface="Webdings" panose="05030102010509060703" pitchFamily="18" charset="2"/>
              <a:buChar char="Y"/>
            </a:pPr>
            <a:r>
              <a:rPr lang="nl-NL" altLang="nl-NL" sz="2800" dirty="0">
                <a:latin typeface="Calibri" panose="020F0502020204030204" pitchFamily="34" charset="0"/>
              </a:rPr>
              <a:t>Toevoeging ARB aan ACE-remmer</a:t>
            </a:r>
          </a:p>
          <a:p>
            <a:pPr>
              <a:buSzPct val="60000"/>
              <a:buFont typeface="Webdings" panose="05030102010509060703" pitchFamily="18" charset="2"/>
              <a:buChar char="Y"/>
            </a:pPr>
            <a:r>
              <a:rPr lang="nl-NL" altLang="nl-NL" sz="2800" dirty="0">
                <a:latin typeface="Calibri" panose="020F0502020204030204" pitchFamily="34" charset="0"/>
              </a:rPr>
              <a:t>Lithium</a:t>
            </a:r>
          </a:p>
        </p:txBody>
      </p:sp>
      <p:pic>
        <p:nvPicPr>
          <p:cNvPr id="77828" name="Afbeelding 4">
            <a:extLst>
              <a:ext uri="{FF2B5EF4-FFF2-40B4-BE49-F238E27FC236}">
                <a16:creationId xmlns:a16="http://schemas.microsoft.com/office/drawing/2014/main" id="{14AF98BE-FBFC-4CE1-99DB-886F4027EF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C81FFB-12FC-40CE-9F0C-89254ACB9972}"/>
              </a:ext>
            </a:extLst>
          </p:cNvPr>
          <p:cNvSpPr>
            <a:spLocks noGrp="1"/>
          </p:cNvSpPr>
          <p:nvPr>
            <p:ph type="title"/>
          </p:nvPr>
        </p:nvSpPr>
        <p:spPr/>
        <p:txBody>
          <a:bodyPr/>
          <a:lstStyle/>
          <a:p>
            <a:r>
              <a:rPr lang="nl-NL" altLang="nl-NL">
                <a:solidFill>
                  <a:srgbClr val="E51B24"/>
                </a:solidFill>
                <a:latin typeface="Trebuchet MS" panose="020B0603020202020204" pitchFamily="34" charset="0"/>
              </a:rPr>
              <a:t>Nieuwe ontwikkelingen HF-REF</a:t>
            </a:r>
          </a:p>
        </p:txBody>
      </p:sp>
      <p:sp>
        <p:nvSpPr>
          <p:cNvPr id="43011" name="Rectangle 3">
            <a:extLst>
              <a:ext uri="{FF2B5EF4-FFF2-40B4-BE49-F238E27FC236}">
                <a16:creationId xmlns:a16="http://schemas.microsoft.com/office/drawing/2014/main" id="{AF75894F-AEBA-4B53-8EAD-A0053F683FF3}"/>
              </a:ext>
            </a:extLst>
          </p:cNvPr>
          <p:cNvSpPr>
            <a:spLocks noGrp="1"/>
          </p:cNvSpPr>
          <p:nvPr>
            <p:ph type="body" idx="1"/>
          </p:nvPr>
        </p:nvSpPr>
        <p:spPr>
          <a:xfrm>
            <a:off x="457200" y="1341438"/>
            <a:ext cx="8229600" cy="4784725"/>
          </a:xfrm>
        </p:spPr>
        <p:txBody>
          <a:bodyPr/>
          <a:lstStyle/>
          <a:p>
            <a:pPr>
              <a:buSzPct val="60000"/>
              <a:buFont typeface="Webdings" panose="05030102010509060703" pitchFamily="18" charset="2"/>
              <a:buChar char="Y"/>
            </a:pPr>
            <a:r>
              <a:rPr lang="nl-NL" altLang="nl-NL" sz="2400">
                <a:latin typeface="Calibri" panose="020F0502020204030204" pitchFamily="34" charset="0"/>
              </a:rPr>
              <a:t>Meer gebruik van devices</a:t>
            </a:r>
          </a:p>
          <a:p>
            <a:pPr>
              <a:buSzPct val="60000"/>
              <a:buFont typeface="Webdings" panose="05030102010509060703" pitchFamily="18" charset="2"/>
              <a:buChar char="Y"/>
            </a:pPr>
            <a:r>
              <a:rPr lang="nl-NL" altLang="nl-NL" sz="2400">
                <a:latin typeface="Calibri" panose="020F0502020204030204" pitchFamily="34" charset="0"/>
              </a:rPr>
              <a:t>Resynchronisatie pacemakers</a:t>
            </a:r>
          </a:p>
          <a:p>
            <a:pPr>
              <a:buSzPct val="60000"/>
              <a:buFont typeface="Webdings" panose="05030102010509060703" pitchFamily="18" charset="2"/>
              <a:buChar char="Y"/>
            </a:pPr>
            <a:r>
              <a:rPr lang="nl-NL" altLang="nl-NL" sz="2400">
                <a:latin typeface="Calibri" panose="020F0502020204030204" pitchFamily="34" charset="0"/>
              </a:rPr>
              <a:t>Ventriculaire assistentie devices</a:t>
            </a:r>
          </a:p>
          <a:p>
            <a:pPr>
              <a:buSzPct val="60000"/>
              <a:buFont typeface="Webdings" panose="05030102010509060703" pitchFamily="18" charset="2"/>
              <a:buChar char="Y"/>
            </a:pPr>
            <a:r>
              <a:rPr lang="nl-NL" altLang="nl-NL" sz="2400">
                <a:latin typeface="Calibri" panose="020F0502020204030204" pitchFamily="34" charset="0"/>
              </a:rPr>
              <a:t>Nieuwe transcatheter klepinterventies</a:t>
            </a:r>
          </a:p>
          <a:p>
            <a:pPr>
              <a:buSzPct val="60000"/>
              <a:buFont typeface="Webdings" panose="05030102010509060703" pitchFamily="18" charset="2"/>
              <a:buChar char="Y"/>
            </a:pPr>
            <a:r>
              <a:rPr lang="nl-NL" altLang="nl-NL" sz="2400">
                <a:latin typeface="Calibri" panose="020F0502020204030204" pitchFamily="34" charset="0"/>
              </a:rPr>
              <a:t>Etc etc</a:t>
            </a:r>
          </a:p>
        </p:txBody>
      </p:sp>
      <p:pic>
        <p:nvPicPr>
          <p:cNvPr id="43012" name="Picture 4" descr="CRT_schematic">
            <a:extLst>
              <a:ext uri="{FF2B5EF4-FFF2-40B4-BE49-F238E27FC236}">
                <a16:creationId xmlns:a16="http://schemas.microsoft.com/office/drawing/2014/main" id="{7141922C-0E7F-417D-850A-F05BACB77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60800"/>
            <a:ext cx="47529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descr="HeartMate2THORATEC">
            <a:extLst>
              <a:ext uri="{FF2B5EF4-FFF2-40B4-BE49-F238E27FC236}">
                <a16:creationId xmlns:a16="http://schemas.microsoft.com/office/drawing/2014/main" id="{12B4EEDD-5D22-4730-96F2-069318D87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51250"/>
            <a:ext cx="2476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Afbeelding 5">
            <a:extLst>
              <a:ext uri="{FF2B5EF4-FFF2-40B4-BE49-F238E27FC236}">
                <a16:creationId xmlns:a16="http://schemas.microsoft.com/office/drawing/2014/main" id="{BA4121F4-96DA-48E5-AC60-EE6E443581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430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 calcmode="lin" valueType="num">
                                      <p:cBhvr additive="base">
                                        <p:cTn id="27"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3011">
                                            <p:txEl>
                                              <p:pRg st="4" end="4"/>
                                            </p:txEl>
                                          </p:spTgt>
                                        </p:tgtEl>
                                        <p:attrNameLst>
                                          <p:attrName>style.visibility</p:attrName>
                                        </p:attrNameLst>
                                      </p:cBhvr>
                                      <p:to>
                                        <p:strVal val="visible"/>
                                      </p:to>
                                    </p:set>
                                    <p:anim calcmode="lin" valueType="num">
                                      <p:cBhvr additive="base">
                                        <p:cTn id="33"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AEE42E0-BC87-44A9-A4CB-49C8C3E7EE02}"/>
              </a:ext>
            </a:extLst>
          </p:cNvPr>
          <p:cNvSpPr>
            <a:spLocks noGrp="1"/>
          </p:cNvSpPr>
          <p:nvPr>
            <p:ph type="title"/>
          </p:nvPr>
        </p:nvSpPr>
        <p:spPr>
          <a:xfrm>
            <a:off x="190500" y="274638"/>
            <a:ext cx="8496300" cy="1143000"/>
          </a:xfrm>
        </p:spPr>
        <p:txBody>
          <a:bodyPr>
            <a:noAutofit/>
          </a:bodyPr>
          <a:lstStyle/>
          <a:p>
            <a:pPr eaLnBrk="1" hangingPunct="1">
              <a:defRPr/>
            </a:pPr>
            <a:r>
              <a:rPr lang="nl-NL" altLang="nl-NL" dirty="0">
                <a:solidFill>
                  <a:srgbClr val="E51B24"/>
                </a:solidFill>
                <a:effectLst>
                  <a:outerShdw blurRad="38100" dist="38100" dir="2700000" algn="tl">
                    <a:srgbClr val="000000">
                      <a:alpha val="43137"/>
                    </a:srgbClr>
                  </a:outerShdw>
                </a:effectLst>
                <a:latin typeface="Calibri" panose="020F0502020204030204" pitchFamily="34" charset="0"/>
              </a:rPr>
              <a:t>Medicamenteuze behandeling </a:t>
            </a:r>
            <a:br>
              <a:rPr lang="nl-NL" altLang="nl-NL" dirty="0">
                <a:solidFill>
                  <a:srgbClr val="E51B24"/>
                </a:solidFill>
                <a:effectLst>
                  <a:outerShdw blurRad="38100" dist="38100" dir="2700000" algn="tl">
                    <a:srgbClr val="000000">
                      <a:alpha val="43137"/>
                    </a:srgbClr>
                  </a:outerShdw>
                </a:effectLst>
                <a:latin typeface="Calibri" panose="020F0502020204030204" pitchFamily="34" charset="0"/>
              </a:rPr>
            </a:br>
            <a:r>
              <a:rPr lang="nl-NL" altLang="nl-NL" dirty="0">
                <a:solidFill>
                  <a:srgbClr val="E51B24"/>
                </a:solidFill>
                <a:effectLst>
                  <a:outerShdw blurRad="38100" dist="38100" dir="2700000" algn="tl">
                    <a:srgbClr val="000000">
                      <a:alpha val="43137"/>
                    </a:srgbClr>
                  </a:outerShdw>
                </a:effectLst>
                <a:latin typeface="Calibri" panose="020F0502020204030204" pitchFamily="34" charset="0"/>
              </a:rPr>
              <a:t>van HF-PEF</a:t>
            </a:r>
            <a:endParaRPr lang="nl-NL" dirty="0">
              <a:solidFill>
                <a:srgbClr val="E51B24"/>
              </a:solidFill>
              <a:effectLst>
                <a:outerShdw blurRad="38100" dist="38100" dir="2700000" algn="tl">
                  <a:srgbClr val="000000">
                    <a:alpha val="43137"/>
                  </a:srgbClr>
                </a:outerShdw>
              </a:effectLst>
              <a:latin typeface="Calibri" panose="020F0502020204030204" pitchFamily="34" charset="0"/>
            </a:endParaRPr>
          </a:p>
        </p:txBody>
      </p:sp>
      <p:sp>
        <p:nvSpPr>
          <p:cNvPr id="184323" name="Rectangle 3">
            <a:extLst>
              <a:ext uri="{FF2B5EF4-FFF2-40B4-BE49-F238E27FC236}">
                <a16:creationId xmlns:a16="http://schemas.microsoft.com/office/drawing/2014/main" id="{D07ACCEC-CE46-460C-9C43-A9BDBC78D9B4}"/>
              </a:ext>
            </a:extLst>
          </p:cNvPr>
          <p:cNvSpPr>
            <a:spLocks noGrp="1"/>
          </p:cNvSpPr>
          <p:nvPr>
            <p:ph type="body" idx="1"/>
          </p:nvPr>
        </p:nvSpPr>
        <p:spPr>
          <a:xfrm>
            <a:off x="457200" y="2411413"/>
            <a:ext cx="8229600" cy="4681537"/>
          </a:xfrm>
        </p:spPr>
        <p:txBody>
          <a:bodyPr/>
          <a:lstStyle/>
          <a:p>
            <a:pPr eaLnBrk="1" hangingPunct="1">
              <a:buSzPct val="60000"/>
              <a:buFont typeface="Webdings" panose="05030102010509060703" pitchFamily="18" charset="2"/>
              <a:buChar char="Y"/>
            </a:pPr>
            <a:r>
              <a:rPr lang="nl-NL" altLang="nl-NL" sz="2800" dirty="0">
                <a:latin typeface="Trebuchet MS" panose="020B0603020202020204" pitchFamily="34" charset="0"/>
              </a:rPr>
              <a:t>Nog geen enkele studie laat reductie van morbiditeit/mortaliteit zien bij behandeling van diastolisch hartfalen</a:t>
            </a:r>
          </a:p>
          <a:p>
            <a:pPr eaLnBrk="1" hangingPunct="1">
              <a:buSzPct val="60000"/>
              <a:buFont typeface="Webdings" panose="05030102010509060703" pitchFamily="18" charset="2"/>
              <a:buChar char="Y"/>
            </a:pPr>
            <a:endParaRPr lang="nl-NL" altLang="nl-NL" sz="2800" dirty="0">
              <a:latin typeface="Trebuchet MS" panose="020B0603020202020204" pitchFamily="34" charset="0"/>
            </a:endParaRPr>
          </a:p>
          <a:p>
            <a:pPr eaLnBrk="1" hangingPunct="1">
              <a:buSzPct val="60000"/>
              <a:buFont typeface="Webdings" panose="05030102010509060703" pitchFamily="18" charset="2"/>
              <a:buChar char="Y"/>
            </a:pPr>
            <a:r>
              <a:rPr lang="nl-NL" altLang="nl-NL" sz="2800" dirty="0">
                <a:latin typeface="Trebuchet MS" panose="020B0603020202020204" pitchFamily="34" charset="0"/>
              </a:rPr>
              <a:t>Alleen effect op symptomen/kwaliteit van leven</a:t>
            </a:r>
          </a:p>
        </p:txBody>
      </p:sp>
      <p:sp>
        <p:nvSpPr>
          <p:cNvPr id="2" name="Ovaal 1">
            <a:extLst>
              <a:ext uri="{FF2B5EF4-FFF2-40B4-BE49-F238E27FC236}">
                <a16:creationId xmlns:a16="http://schemas.microsoft.com/office/drawing/2014/main" id="{C00B5ED0-C441-4982-9AE6-C619E738A107}"/>
              </a:ext>
            </a:extLst>
          </p:cNvPr>
          <p:cNvSpPr/>
          <p:nvPr/>
        </p:nvSpPr>
        <p:spPr>
          <a:xfrm>
            <a:off x="3994150" y="692150"/>
            <a:ext cx="2090738" cy="1152525"/>
          </a:xfrm>
          <a:prstGeom prst="ellipse">
            <a:avLst/>
          </a:prstGeom>
          <a:noFill/>
          <a:ln w="50800">
            <a:solidFill>
              <a:srgbClr val="FF0000"/>
            </a:solidFill>
          </a:ln>
          <a:effectLst>
            <a:outerShdw blurRad="50800" dist="50800" dir="5400000" algn="ctr" rotWithShape="0">
              <a:srgbClr val="000000">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79877" name="Afbeelding 5">
            <a:extLst>
              <a:ext uri="{FF2B5EF4-FFF2-40B4-BE49-F238E27FC236}">
                <a16:creationId xmlns:a16="http://schemas.microsoft.com/office/drawing/2014/main" id="{6E8DAA43-7921-45CC-8567-F0E1C18A00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3E7E53B0-C975-4695-9F02-0120B5AED4F3}"/>
              </a:ext>
            </a:extLst>
          </p:cNvPr>
          <p:cNvSpPr>
            <a:spLocks noGrp="1"/>
          </p:cNvSpPr>
          <p:nvPr>
            <p:ph type="title"/>
          </p:nvPr>
        </p:nvSpPr>
        <p:spPr/>
        <p:txBody>
          <a:bodyPr/>
          <a:lstStyle/>
          <a:p>
            <a:r>
              <a:rPr lang="nl-NL" altLang="nl-NL">
                <a:solidFill>
                  <a:srgbClr val="E51B24"/>
                </a:solidFill>
                <a:latin typeface="Calibri" panose="020F0502020204030204" pitchFamily="34" charset="0"/>
              </a:rPr>
              <a:t>“Neurohormonale activatie”</a:t>
            </a:r>
          </a:p>
        </p:txBody>
      </p:sp>
      <p:sp>
        <p:nvSpPr>
          <p:cNvPr id="9219" name="Tijdelijke aanduiding voor inhoud 2">
            <a:extLst>
              <a:ext uri="{FF2B5EF4-FFF2-40B4-BE49-F238E27FC236}">
                <a16:creationId xmlns:a16="http://schemas.microsoft.com/office/drawing/2014/main" id="{EB047E52-6F23-423E-B686-0F7B5D4A9AE1}"/>
              </a:ext>
            </a:extLst>
          </p:cNvPr>
          <p:cNvSpPr>
            <a:spLocks noGrp="1"/>
          </p:cNvSpPr>
          <p:nvPr>
            <p:ph idx="1"/>
          </p:nvPr>
        </p:nvSpPr>
        <p:spPr/>
        <p:txBody>
          <a:bodyPr/>
          <a:lstStyle/>
          <a:p>
            <a:pPr marL="0" indent="0">
              <a:buFontTx/>
              <a:buNone/>
            </a:pPr>
            <a:r>
              <a:rPr lang="nl-NL" altLang="nl-NL" sz="2800">
                <a:latin typeface="Calibri" panose="020F0502020204030204" pitchFamily="34" charset="0"/>
              </a:rPr>
              <a:t>Reactie op verlaagde output en hogere druk atria</a:t>
            </a:r>
            <a:br>
              <a:rPr lang="nl-NL" altLang="nl-NL" sz="2800">
                <a:latin typeface="Calibri" panose="020F0502020204030204" pitchFamily="34" charset="0"/>
              </a:rPr>
            </a:br>
            <a:endParaRPr lang="nl-NL" altLang="nl-NL" sz="2800">
              <a:latin typeface="Calibri" panose="020F0502020204030204" pitchFamily="34" charset="0"/>
            </a:endParaRPr>
          </a:p>
          <a:p>
            <a:pPr marL="0" indent="0">
              <a:buFontTx/>
              <a:buNone/>
            </a:pPr>
            <a:r>
              <a:rPr lang="nl-NL" altLang="nl-NL" sz="2800">
                <a:latin typeface="Calibri" panose="020F0502020204030204" pitchFamily="34" charset="0"/>
              </a:rPr>
              <a:t>Compensatiemechanisme van het falende hart: </a:t>
            </a:r>
            <a:br>
              <a:rPr lang="nl-NL" altLang="nl-NL" sz="2800">
                <a:latin typeface="Calibri" panose="020F0502020204030204" pitchFamily="34" charset="0"/>
              </a:rPr>
            </a:br>
            <a:br>
              <a:rPr lang="nl-NL" altLang="nl-NL" sz="2800">
                <a:latin typeface="Calibri" panose="020F0502020204030204" pitchFamily="34" charset="0"/>
              </a:rPr>
            </a:br>
            <a:r>
              <a:rPr lang="nl-NL" altLang="nl-NL" sz="2800">
                <a:latin typeface="Calibri" panose="020F0502020204030204" pitchFamily="34" charset="0"/>
              </a:rPr>
              <a:t>Activatie van </a:t>
            </a:r>
            <a:br>
              <a:rPr lang="nl-NL" altLang="nl-NL" sz="2800">
                <a:latin typeface="Calibri" panose="020F0502020204030204" pitchFamily="34" charset="0"/>
              </a:rPr>
            </a:br>
            <a:r>
              <a:rPr lang="nl-NL" altLang="nl-NL" sz="2800">
                <a:latin typeface="Calibri" panose="020F0502020204030204" pitchFamily="34" charset="0"/>
              </a:rPr>
              <a:t>-sympathicussysteem </a:t>
            </a:r>
            <a:br>
              <a:rPr lang="nl-NL" altLang="nl-NL" sz="2800">
                <a:latin typeface="Calibri" panose="020F0502020204030204" pitchFamily="34" charset="0"/>
              </a:rPr>
            </a:br>
            <a:r>
              <a:rPr lang="nl-NL" altLang="nl-NL" sz="2800">
                <a:latin typeface="Calibri" panose="020F0502020204030204" pitchFamily="34" charset="0"/>
              </a:rPr>
              <a:t>-renine-angiotensine-aldosteron systeem (RAAS)</a:t>
            </a:r>
          </a:p>
          <a:p>
            <a:pPr marL="0" indent="0">
              <a:buFontTx/>
              <a:buNone/>
            </a:pPr>
            <a:r>
              <a:rPr lang="nl-NL" altLang="nl-NL" sz="2800">
                <a:latin typeface="Calibri" panose="020F0502020204030204" pitchFamily="34" charset="0"/>
                <a:sym typeface="Wingdings" panose="05000000000000000000" pitchFamily="2" charset="2"/>
              </a:rPr>
              <a:t>	</a:t>
            </a:r>
          </a:p>
          <a:p>
            <a:pPr marL="0" indent="0">
              <a:buFontTx/>
              <a:buNone/>
            </a:pPr>
            <a:r>
              <a:rPr lang="nl-NL" altLang="nl-NL" sz="2800">
                <a:latin typeface="Calibri" panose="020F0502020204030204" pitchFamily="34" charset="0"/>
                <a:sym typeface="Wingdings" panose="05000000000000000000" pitchFamily="2" charset="2"/>
              </a:rPr>
              <a:t>	</a:t>
            </a:r>
            <a:endParaRPr lang="nl-NL" altLang="nl-NL" sz="2800">
              <a:latin typeface="Calibri" panose="020F0502020204030204" pitchFamily="34" charset="0"/>
            </a:endParaRPr>
          </a:p>
        </p:txBody>
      </p:sp>
      <p:pic>
        <p:nvPicPr>
          <p:cNvPr id="9220" name="Afbeelding 4">
            <a:extLst>
              <a:ext uri="{FF2B5EF4-FFF2-40B4-BE49-F238E27FC236}">
                <a16:creationId xmlns:a16="http://schemas.microsoft.com/office/drawing/2014/main" id="{0F4166E0-7C2F-4A06-B330-8A21FE14E2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49BE5F0-21C3-443B-8191-58339A94CA2C}"/>
              </a:ext>
            </a:extLst>
          </p:cNvPr>
          <p:cNvSpPr>
            <a:spLocks noGrp="1"/>
          </p:cNvSpPr>
          <p:nvPr>
            <p:ph type="title"/>
          </p:nvPr>
        </p:nvSpPr>
        <p:spPr/>
        <p:txBody>
          <a:bodyPr/>
          <a:lstStyle/>
          <a:p>
            <a:r>
              <a:rPr lang="nl-NL" altLang="nl-NL">
                <a:solidFill>
                  <a:srgbClr val="E51B24"/>
                </a:solidFill>
                <a:latin typeface="Calibri" panose="020F0502020204030204" pitchFamily="34" charset="0"/>
              </a:rPr>
              <a:t>Behandeling </a:t>
            </a:r>
            <a:br>
              <a:rPr lang="nl-NL" altLang="nl-NL">
                <a:solidFill>
                  <a:srgbClr val="E51B24"/>
                </a:solidFill>
                <a:latin typeface="Calibri" panose="020F0502020204030204" pitchFamily="34" charset="0"/>
              </a:rPr>
            </a:br>
            <a:r>
              <a:rPr lang="nl-NL" altLang="nl-NL">
                <a:solidFill>
                  <a:srgbClr val="E51B24"/>
                </a:solidFill>
                <a:latin typeface="Calibri" panose="020F0502020204030204" pitchFamily="34" charset="0"/>
              </a:rPr>
              <a:t>van HF-PEF</a:t>
            </a:r>
          </a:p>
        </p:txBody>
      </p:sp>
      <p:sp>
        <p:nvSpPr>
          <p:cNvPr id="46083" name="Rectangle 3">
            <a:extLst>
              <a:ext uri="{FF2B5EF4-FFF2-40B4-BE49-F238E27FC236}">
                <a16:creationId xmlns:a16="http://schemas.microsoft.com/office/drawing/2014/main" id="{64745208-F2CF-43B4-8F35-CD476B89CB49}"/>
              </a:ext>
            </a:extLst>
          </p:cNvPr>
          <p:cNvSpPr>
            <a:spLocks noGrp="1"/>
          </p:cNvSpPr>
          <p:nvPr>
            <p:ph type="body" idx="1"/>
          </p:nvPr>
        </p:nvSpPr>
        <p:spPr>
          <a:xfrm>
            <a:off x="539750" y="1878013"/>
            <a:ext cx="8229600" cy="4527550"/>
          </a:xfrm>
        </p:spPr>
        <p:txBody>
          <a:bodyPr/>
          <a:lstStyle/>
          <a:p>
            <a:pPr lvl="1" eaLnBrk="1" hangingPunct="1">
              <a:buSzPct val="60000"/>
              <a:buFont typeface="Webdings" panose="05030102010509060703" pitchFamily="18" charset="2"/>
              <a:buChar char="Y"/>
            </a:pPr>
            <a:r>
              <a:rPr lang="nl-NL" altLang="nl-NL">
                <a:latin typeface="Trebuchet MS" panose="020B0603020202020204" pitchFamily="34" charset="0"/>
              </a:rPr>
              <a:t>Diuretica !!! </a:t>
            </a:r>
            <a:br>
              <a:rPr lang="nl-NL" altLang="nl-NL">
                <a:latin typeface="Trebuchet MS" panose="020B0603020202020204" pitchFamily="34" charset="0"/>
              </a:rPr>
            </a:br>
            <a:endParaRPr lang="nl-NL" altLang="nl-NL">
              <a:latin typeface="Trebuchet MS" panose="020B0603020202020204" pitchFamily="34" charset="0"/>
            </a:endParaRPr>
          </a:p>
          <a:p>
            <a:pPr lvl="1" eaLnBrk="1" hangingPunct="1">
              <a:buSzPct val="60000"/>
              <a:buFont typeface="Webdings" panose="05030102010509060703" pitchFamily="18" charset="2"/>
              <a:buChar char="Y"/>
            </a:pPr>
            <a:r>
              <a:rPr lang="nl-NL" altLang="nl-NL">
                <a:latin typeface="Trebuchet MS" panose="020B0603020202020204" pitchFamily="34" charset="0"/>
              </a:rPr>
              <a:t>Verder:</a:t>
            </a:r>
            <a:br>
              <a:rPr lang="nl-NL" altLang="nl-NL">
                <a:latin typeface="Trebuchet MS" panose="020B0603020202020204" pitchFamily="34" charset="0"/>
              </a:rPr>
            </a:br>
            <a:r>
              <a:rPr lang="nl-NL" altLang="nl-NL">
                <a:latin typeface="Trebuchet MS" panose="020B0603020202020204" pitchFamily="34" charset="0"/>
              </a:rPr>
              <a:t>CVRM/DM</a:t>
            </a:r>
            <a:br>
              <a:rPr lang="nl-NL" altLang="nl-NL">
                <a:latin typeface="Trebuchet MS" panose="020B0603020202020204" pitchFamily="34" charset="0"/>
              </a:rPr>
            </a:br>
            <a:r>
              <a:rPr lang="nl-NL" altLang="nl-NL">
                <a:latin typeface="Trebuchet MS" panose="020B0603020202020204" pitchFamily="34" charset="0"/>
              </a:rPr>
              <a:t>Boezemfibrilleren</a:t>
            </a:r>
          </a:p>
        </p:txBody>
      </p:sp>
      <p:pic>
        <p:nvPicPr>
          <p:cNvPr id="80900" name="Afbeelding 4">
            <a:extLst>
              <a:ext uri="{FF2B5EF4-FFF2-40B4-BE49-F238E27FC236}">
                <a16:creationId xmlns:a16="http://schemas.microsoft.com/office/drawing/2014/main" id="{11B591F4-5056-4F5C-AFE0-B9E0DF479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5550EDB8-59D8-4778-9F09-EF4A1D3481E1}"/>
              </a:ext>
            </a:extLst>
          </p:cNvPr>
          <p:cNvSpPr>
            <a:spLocks noGrp="1"/>
          </p:cNvSpPr>
          <p:nvPr>
            <p:ph type="title"/>
          </p:nvPr>
        </p:nvSpPr>
        <p:spPr>
          <a:xfrm>
            <a:off x="395288" y="1773238"/>
            <a:ext cx="8507412" cy="2217737"/>
          </a:xfrm>
        </p:spPr>
        <p:txBody>
          <a:bodyPr/>
          <a:lstStyle/>
          <a:p>
            <a:r>
              <a:rPr lang="nl-NL" altLang="nl-NL" sz="5400">
                <a:solidFill>
                  <a:srgbClr val="E51B24"/>
                </a:solidFill>
                <a:latin typeface="Calibri" panose="020F0502020204030204" pitchFamily="34" charset="0"/>
              </a:rPr>
              <a:t>Eerste lijn</a:t>
            </a:r>
          </a:p>
        </p:txBody>
      </p:sp>
      <p:pic>
        <p:nvPicPr>
          <p:cNvPr id="81923" name="Afbeelding 3">
            <a:extLst>
              <a:ext uri="{FF2B5EF4-FFF2-40B4-BE49-F238E27FC236}">
                <a16:creationId xmlns:a16="http://schemas.microsoft.com/office/drawing/2014/main" id="{D03B1673-C54B-4D38-936B-57A597C7B7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1C12FAE-5F93-4624-84CA-8E7866F5E03B}"/>
              </a:ext>
            </a:extLst>
          </p:cNvPr>
          <p:cNvSpPr>
            <a:spLocks noGrp="1" noChangeArrowheads="1"/>
          </p:cNvSpPr>
          <p:nvPr>
            <p:ph type="title"/>
          </p:nvPr>
        </p:nvSpPr>
        <p:spPr>
          <a:xfrm>
            <a:off x="392113" y="404813"/>
            <a:ext cx="8229600" cy="1509712"/>
          </a:xfrm>
        </p:spPr>
        <p:txBody>
          <a:bodyPr/>
          <a:lstStyle/>
          <a:p>
            <a:pPr eaLnBrk="1" hangingPunct="1"/>
            <a:r>
              <a:rPr lang="nl-NL" altLang="en-US">
                <a:solidFill>
                  <a:srgbClr val="E51B24"/>
                </a:solidFill>
                <a:latin typeface="Calibri" panose="020F0502020204030204" pitchFamily="34" charset="0"/>
                <a:cs typeface="Tahoma" panose="020B0604030504040204" pitchFamily="34" charset="0"/>
              </a:rPr>
              <a:t>Vraagstelling</a:t>
            </a:r>
          </a:p>
        </p:txBody>
      </p:sp>
      <p:sp>
        <p:nvSpPr>
          <p:cNvPr id="67587" name="Rectangle 3">
            <a:extLst>
              <a:ext uri="{FF2B5EF4-FFF2-40B4-BE49-F238E27FC236}">
                <a16:creationId xmlns:a16="http://schemas.microsoft.com/office/drawing/2014/main" id="{1B4CF05D-DA73-4712-882A-6580B3D74079}"/>
              </a:ext>
            </a:extLst>
          </p:cNvPr>
          <p:cNvSpPr>
            <a:spLocks noGrp="1" noChangeArrowheads="1"/>
          </p:cNvSpPr>
          <p:nvPr/>
        </p:nvSpPr>
        <p:spPr bwMode="auto">
          <a:xfrm>
            <a:off x="1403350" y="2276475"/>
            <a:ext cx="69961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182563" eaLnBrk="0" hangingPunct="0">
              <a:spcBef>
                <a:spcPct val="20000"/>
              </a:spcBef>
              <a:buChar char="–"/>
              <a:defRPr sz="2800">
                <a:solidFill>
                  <a:schemeClr val="tx1"/>
                </a:solidFill>
                <a:latin typeface="Arial" pitchFamily="34" charset="0"/>
              </a:defRPr>
            </a:lvl2pPr>
            <a:lvl3pPr marL="730250" indent="-182563" eaLnBrk="0" hangingPunct="0">
              <a:spcBef>
                <a:spcPct val="20000"/>
              </a:spcBef>
              <a:buChar char="•"/>
              <a:defRPr sz="2400">
                <a:solidFill>
                  <a:schemeClr val="tx1"/>
                </a:solidFill>
                <a:latin typeface="Arial" pitchFamily="34" charset="0"/>
              </a:defRPr>
            </a:lvl3pPr>
            <a:lvl4pPr marL="1004888" indent="-182563" eaLnBrk="0" hangingPunct="0">
              <a:spcBef>
                <a:spcPct val="20000"/>
              </a:spcBef>
              <a:buChar char="–"/>
              <a:defRPr sz="2000">
                <a:solidFill>
                  <a:schemeClr val="tx1"/>
                </a:solidFill>
                <a:latin typeface="Arial" pitchFamily="34" charset="0"/>
              </a:defRPr>
            </a:lvl4pPr>
            <a:lvl5pPr marL="1187450" indent="-136525" eaLnBrk="0" hangingPunct="0">
              <a:spcBef>
                <a:spcPct val="20000"/>
              </a:spcBef>
              <a:buChar char="»"/>
              <a:defRPr sz="2000">
                <a:solidFill>
                  <a:schemeClr val="tx1"/>
                </a:solidFill>
                <a:latin typeface="Arial" pitchFamily="34" charset="0"/>
              </a:defRPr>
            </a:lvl5pPr>
            <a:lvl6pPr marL="1644650" indent="-136525" eaLnBrk="0" fontAlgn="base" hangingPunct="0">
              <a:spcBef>
                <a:spcPct val="20000"/>
              </a:spcBef>
              <a:spcAft>
                <a:spcPct val="0"/>
              </a:spcAft>
              <a:buChar char="»"/>
              <a:defRPr sz="2000">
                <a:solidFill>
                  <a:schemeClr val="tx1"/>
                </a:solidFill>
                <a:latin typeface="Arial" pitchFamily="34" charset="0"/>
              </a:defRPr>
            </a:lvl6pPr>
            <a:lvl7pPr marL="2101850" indent="-136525" eaLnBrk="0" fontAlgn="base" hangingPunct="0">
              <a:spcBef>
                <a:spcPct val="20000"/>
              </a:spcBef>
              <a:spcAft>
                <a:spcPct val="0"/>
              </a:spcAft>
              <a:buChar char="»"/>
              <a:defRPr sz="2000">
                <a:solidFill>
                  <a:schemeClr val="tx1"/>
                </a:solidFill>
                <a:latin typeface="Arial" pitchFamily="34" charset="0"/>
              </a:defRPr>
            </a:lvl7pPr>
            <a:lvl8pPr marL="2559050" indent="-136525" eaLnBrk="0" fontAlgn="base" hangingPunct="0">
              <a:spcBef>
                <a:spcPct val="20000"/>
              </a:spcBef>
              <a:spcAft>
                <a:spcPct val="0"/>
              </a:spcAft>
              <a:buChar char="»"/>
              <a:defRPr sz="2000">
                <a:solidFill>
                  <a:schemeClr val="tx1"/>
                </a:solidFill>
                <a:latin typeface="Arial" pitchFamily="34" charset="0"/>
              </a:defRPr>
            </a:lvl8pPr>
            <a:lvl9pPr marL="3016250" indent="-136525" eaLnBrk="0" fontAlgn="base" hangingPunct="0">
              <a:spcBef>
                <a:spcPct val="20000"/>
              </a:spcBef>
              <a:spcAft>
                <a:spcPct val="0"/>
              </a:spcAft>
              <a:buChar char="»"/>
              <a:defRPr sz="2000">
                <a:solidFill>
                  <a:schemeClr val="tx1"/>
                </a:solidFill>
                <a:latin typeface="Arial" pitchFamily="34" charset="0"/>
              </a:defRPr>
            </a:lvl9pPr>
          </a:lstStyle>
          <a:p>
            <a:pPr marL="457200" indent="-457200" eaLnBrk="1" hangingPunct="1">
              <a:buClr>
                <a:srgbClr val="4F81BD"/>
              </a:buClr>
              <a:buSzPct val="85000"/>
              <a:defRPr/>
            </a:pPr>
            <a:endParaRPr lang="nl-NL" altLang="nl-NL" dirty="0">
              <a:solidFill>
                <a:srgbClr val="FFFFFF"/>
              </a:solidFill>
              <a:latin typeface="Verdana" pitchFamily="34" charset="0"/>
            </a:endParaRPr>
          </a:p>
          <a:p>
            <a:pPr marL="457200" indent="-457200" eaLnBrk="1" hangingPunct="1">
              <a:buClr>
                <a:srgbClr val="4F81BD"/>
              </a:buClr>
              <a:buSzPct val="85000"/>
              <a:defRPr/>
            </a:pPr>
            <a:endParaRPr lang="nl-NL" altLang="nl-NL" dirty="0">
              <a:solidFill>
                <a:srgbClr val="FFFFFF"/>
              </a:solidFill>
              <a:latin typeface="Verdana" pitchFamily="34" charset="0"/>
            </a:endParaRPr>
          </a:p>
          <a:p>
            <a:pPr eaLnBrk="1" hangingPunct="1">
              <a:buClr>
                <a:srgbClr val="4F81BD"/>
              </a:buClr>
              <a:buSzPct val="85000"/>
              <a:buFontTx/>
              <a:buNone/>
              <a:defRPr/>
            </a:pPr>
            <a:endParaRPr lang="nl-NL" altLang="nl-NL" dirty="0">
              <a:solidFill>
                <a:srgbClr val="FFFFFF"/>
              </a:solidFill>
              <a:latin typeface="Verdana" pitchFamily="34" charset="0"/>
            </a:endParaRPr>
          </a:p>
          <a:p>
            <a:pPr eaLnBrk="1" hangingPunct="1">
              <a:buClr>
                <a:srgbClr val="4F81BD"/>
              </a:buClr>
              <a:buSzPct val="85000"/>
              <a:buFontTx/>
              <a:buNone/>
              <a:defRPr/>
            </a:pPr>
            <a:endParaRPr lang="nl-NL" altLang="nl-NL" dirty="0">
              <a:solidFill>
                <a:srgbClr val="FFFFFF"/>
              </a:solidFill>
              <a:latin typeface="Verdana" pitchFamily="34" charset="0"/>
            </a:endParaRPr>
          </a:p>
          <a:p>
            <a:pPr eaLnBrk="1" hangingPunct="1">
              <a:buClr>
                <a:srgbClr val="4F81BD"/>
              </a:buClr>
              <a:buSzPct val="85000"/>
              <a:buFontTx/>
              <a:buNone/>
              <a:defRPr/>
            </a:pPr>
            <a:endParaRPr lang="nl-NL" altLang="nl-NL" dirty="0">
              <a:solidFill>
                <a:srgbClr val="FFFFFF"/>
              </a:solidFill>
              <a:latin typeface="Verdana" pitchFamily="34" charset="0"/>
            </a:endParaRPr>
          </a:p>
        </p:txBody>
      </p:sp>
      <p:sp>
        <p:nvSpPr>
          <p:cNvPr id="82948" name="Rectangle 3">
            <a:extLst>
              <a:ext uri="{FF2B5EF4-FFF2-40B4-BE49-F238E27FC236}">
                <a16:creationId xmlns:a16="http://schemas.microsoft.com/office/drawing/2014/main" id="{A196BC6F-5786-4837-92B9-0CF6301C0E68}"/>
              </a:ext>
            </a:extLst>
          </p:cNvPr>
          <p:cNvSpPr>
            <a:spLocks noGrp="1" noChangeArrowheads="1"/>
          </p:cNvSpPr>
          <p:nvPr/>
        </p:nvSpPr>
        <p:spPr bwMode="auto">
          <a:xfrm>
            <a:off x="684213" y="2636838"/>
            <a:ext cx="77152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187450" indent="-136525">
              <a:spcBef>
                <a:spcPct val="20000"/>
              </a:spcBef>
              <a:buChar char="»"/>
              <a:defRPr sz="2000">
                <a:solidFill>
                  <a:schemeClr val="tx1"/>
                </a:solidFill>
                <a:latin typeface="Arial" panose="020B0604020202020204" pitchFamily="34" charset="0"/>
              </a:defRPr>
            </a:lvl5pPr>
            <a:lvl6pPr marL="1644650" indent="-136525" eaLnBrk="0" fontAlgn="base" hangingPunct="0">
              <a:spcBef>
                <a:spcPct val="20000"/>
              </a:spcBef>
              <a:spcAft>
                <a:spcPct val="0"/>
              </a:spcAft>
              <a:buChar char="»"/>
              <a:defRPr sz="2000">
                <a:solidFill>
                  <a:schemeClr val="tx1"/>
                </a:solidFill>
                <a:latin typeface="Arial" panose="020B0604020202020204" pitchFamily="34" charset="0"/>
              </a:defRPr>
            </a:lvl6pPr>
            <a:lvl7pPr marL="2101850" indent="-136525" eaLnBrk="0" fontAlgn="base" hangingPunct="0">
              <a:spcBef>
                <a:spcPct val="20000"/>
              </a:spcBef>
              <a:spcAft>
                <a:spcPct val="0"/>
              </a:spcAft>
              <a:buChar char="»"/>
              <a:defRPr sz="2000">
                <a:solidFill>
                  <a:schemeClr val="tx1"/>
                </a:solidFill>
                <a:latin typeface="Arial" panose="020B0604020202020204" pitchFamily="34" charset="0"/>
              </a:defRPr>
            </a:lvl7pPr>
            <a:lvl8pPr marL="2559050" indent="-136525" eaLnBrk="0" fontAlgn="base" hangingPunct="0">
              <a:spcBef>
                <a:spcPct val="20000"/>
              </a:spcBef>
              <a:spcAft>
                <a:spcPct val="0"/>
              </a:spcAft>
              <a:buChar char="»"/>
              <a:defRPr sz="2000">
                <a:solidFill>
                  <a:schemeClr val="tx1"/>
                </a:solidFill>
                <a:latin typeface="Arial" panose="020B0604020202020204" pitchFamily="34" charset="0"/>
              </a:defRPr>
            </a:lvl8pPr>
            <a:lvl9pPr marL="3016250" indent="-1365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4F81BD"/>
              </a:buClr>
              <a:buSzPct val="85000"/>
              <a:buFontTx/>
              <a:buNone/>
            </a:pPr>
            <a:r>
              <a:rPr lang="nl-NL" altLang="nl-NL">
                <a:latin typeface="Calibri" panose="020F0502020204030204" pitchFamily="34" charset="0"/>
              </a:rPr>
              <a:t>Kan de eerste lijn het hartfalen aan?</a:t>
            </a:r>
          </a:p>
        </p:txBody>
      </p:sp>
      <p:pic>
        <p:nvPicPr>
          <p:cNvPr id="82949" name="Afbeelding 5">
            <a:extLst>
              <a:ext uri="{FF2B5EF4-FFF2-40B4-BE49-F238E27FC236}">
                <a16:creationId xmlns:a16="http://schemas.microsoft.com/office/drawing/2014/main" id="{A7A7A105-97E5-46D8-BCCD-9F4672016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78FA66C-0682-45DC-B079-0E610478CCA2}"/>
              </a:ext>
            </a:extLst>
          </p:cNvPr>
          <p:cNvSpPr>
            <a:spLocks noGrp="1"/>
          </p:cNvSpPr>
          <p:nvPr>
            <p:ph type="title"/>
          </p:nvPr>
        </p:nvSpPr>
        <p:spPr/>
        <p:txBody>
          <a:bodyPr/>
          <a:lstStyle/>
          <a:p>
            <a:r>
              <a:rPr lang="nl-NL" altLang="nl-NL">
                <a:solidFill>
                  <a:srgbClr val="E51B24"/>
                </a:solidFill>
                <a:latin typeface="Calibri" panose="020F0502020204030204" pitchFamily="34" charset="0"/>
              </a:rPr>
              <a:t>Terug naar de eerste lijn?</a:t>
            </a:r>
          </a:p>
        </p:txBody>
      </p:sp>
      <p:sp>
        <p:nvSpPr>
          <p:cNvPr id="43011" name="Rectangle 3">
            <a:extLst>
              <a:ext uri="{FF2B5EF4-FFF2-40B4-BE49-F238E27FC236}">
                <a16:creationId xmlns:a16="http://schemas.microsoft.com/office/drawing/2014/main" id="{4B63FA7A-71DE-42CC-952F-D072DD923857}"/>
              </a:ext>
            </a:extLst>
          </p:cNvPr>
          <p:cNvSpPr>
            <a:spLocks noGrp="1"/>
          </p:cNvSpPr>
          <p:nvPr>
            <p:ph type="body" idx="1"/>
          </p:nvPr>
        </p:nvSpPr>
        <p:spPr>
          <a:xfrm>
            <a:off x="419100" y="2557463"/>
            <a:ext cx="8229600" cy="2278062"/>
          </a:xfrm>
        </p:spPr>
        <p:txBody>
          <a:bodyPr/>
          <a:lstStyle/>
          <a:p>
            <a:pPr eaLnBrk="1" hangingPunct="1">
              <a:buSzPct val="60000"/>
              <a:buFont typeface="Webdings" panose="05030102010509060703" pitchFamily="18" charset="2"/>
              <a:buChar char="Y"/>
            </a:pPr>
            <a:r>
              <a:rPr lang="nl-NL" altLang="nl-NL" sz="2800">
                <a:latin typeface="Calibri" panose="020F0502020204030204" pitchFamily="34" charset="0"/>
              </a:rPr>
              <a:t>Zeer kwetsbare oudere (meestal al aanwezig!)</a:t>
            </a:r>
          </a:p>
          <a:p>
            <a:pPr eaLnBrk="1" hangingPunct="1">
              <a:buSzPct val="60000"/>
              <a:buFont typeface="Webdings" panose="05030102010509060703" pitchFamily="18" charset="2"/>
              <a:buChar char="Y"/>
            </a:pPr>
            <a:r>
              <a:rPr lang="nl-NL" altLang="nl-NL" sz="2800">
                <a:latin typeface="Calibri" panose="020F0502020204030204" pitchFamily="34" charset="0"/>
              </a:rPr>
              <a:t>Palliatief hartfalen</a:t>
            </a:r>
          </a:p>
          <a:p>
            <a:pPr eaLnBrk="1" hangingPunct="1">
              <a:buSzPct val="60000"/>
              <a:buFont typeface="Webdings" panose="05030102010509060703" pitchFamily="18" charset="2"/>
              <a:buChar char="Y"/>
            </a:pPr>
            <a:r>
              <a:rPr lang="nl-NL" altLang="nl-NL" sz="2800">
                <a:latin typeface="Calibri" panose="020F0502020204030204" pitchFamily="34" charset="0"/>
              </a:rPr>
              <a:t>HF-PEF (diastolisch hartfalen)</a:t>
            </a:r>
          </a:p>
          <a:p>
            <a:pPr eaLnBrk="1" hangingPunct="1">
              <a:buSzPct val="60000"/>
              <a:buFont typeface="Webdings" panose="05030102010509060703" pitchFamily="18" charset="2"/>
              <a:buChar char="Y"/>
            </a:pPr>
            <a:r>
              <a:rPr lang="nl-NL" altLang="nl-NL" sz="2800">
                <a:latin typeface="Calibri" panose="020F0502020204030204" pitchFamily="34" charset="0"/>
              </a:rPr>
              <a:t>HF-REF (systolisch hartfalen </a:t>
            </a:r>
            <a:r>
              <a:rPr lang="nl-NL" altLang="nl-NL" sz="2800" u="sng">
                <a:latin typeface="Calibri" panose="020F0502020204030204" pitchFamily="34" charset="0"/>
              </a:rPr>
              <a:t>indien stabiel)</a:t>
            </a:r>
          </a:p>
        </p:txBody>
      </p:sp>
      <p:pic>
        <p:nvPicPr>
          <p:cNvPr id="83972" name="Afbeelding 4">
            <a:extLst>
              <a:ext uri="{FF2B5EF4-FFF2-40B4-BE49-F238E27FC236}">
                <a16:creationId xmlns:a16="http://schemas.microsoft.com/office/drawing/2014/main" id="{162FAEFE-FA0D-479F-9FEC-216FCFC4A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A2DDE6B-8825-4BAF-BEFB-DCE215818860}"/>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Controles eerste lijn</a:t>
            </a:r>
          </a:p>
        </p:txBody>
      </p:sp>
      <p:pic>
        <p:nvPicPr>
          <p:cNvPr id="88067" name="Picture 5">
            <a:extLst>
              <a:ext uri="{FF2B5EF4-FFF2-40B4-BE49-F238E27FC236}">
                <a16:creationId xmlns:a16="http://schemas.microsoft.com/office/drawing/2014/main" id="{3A76D348-C334-4D51-803F-855ADFEE0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hthoek 1">
            <a:extLst>
              <a:ext uri="{FF2B5EF4-FFF2-40B4-BE49-F238E27FC236}">
                <a16:creationId xmlns:a16="http://schemas.microsoft.com/office/drawing/2014/main" id="{DCFBC697-71D7-405F-84EE-22197484A8E4}"/>
              </a:ext>
            </a:extLst>
          </p:cNvPr>
          <p:cNvSpPr>
            <a:spLocks noChangeArrowheads="1"/>
          </p:cNvSpPr>
          <p:nvPr/>
        </p:nvSpPr>
        <p:spPr bwMode="auto">
          <a:xfrm>
            <a:off x="971550" y="2133600"/>
            <a:ext cx="784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Schakelconsult Huisarts</a:t>
            </a:r>
            <a:br>
              <a:rPr lang="nl-NL" altLang="nl-NL" sz="2800">
                <a:latin typeface="Trebuchet MS" panose="020B0603020202020204" pitchFamily="34" charset="0"/>
                <a:cs typeface="Tahoma" panose="020B0604030504040204" pitchFamily="34" charset="0"/>
              </a:rPr>
            </a:br>
            <a:r>
              <a:rPr lang="nl-NL" altLang="nl-NL" sz="2800">
                <a:latin typeface="Trebuchet MS" panose="020B0603020202020204" pitchFamily="34" charset="0"/>
                <a:cs typeface="Tahoma" panose="020B0604030504040204" pitchFamily="34" charset="0"/>
              </a:rPr>
              <a:t>-Uitleg, introductie POH</a:t>
            </a:r>
            <a:br>
              <a:rPr lang="nl-NL" altLang="nl-NL" sz="2800">
                <a:latin typeface="Trebuchet MS" panose="020B0603020202020204" pitchFamily="34" charset="0"/>
                <a:cs typeface="Tahoma" panose="020B0604030504040204" pitchFamily="34" charset="0"/>
              </a:rPr>
            </a:br>
            <a:r>
              <a:rPr lang="nl-NL" altLang="nl-NL" sz="2800">
                <a:latin typeface="Trebuchet MS" panose="020B0603020202020204" pitchFamily="34" charset="0"/>
                <a:cs typeface="Tahoma" panose="020B0604030504040204" pitchFamily="34" charset="0"/>
              </a:rPr>
              <a:t>-NYHA-klasse, probleemlijst, contra-indicatie</a:t>
            </a:r>
          </a:p>
        </p:txBody>
      </p:sp>
      <p:pic>
        <p:nvPicPr>
          <p:cNvPr id="88069" name="Afbeelding 5">
            <a:extLst>
              <a:ext uri="{FF2B5EF4-FFF2-40B4-BE49-F238E27FC236}">
                <a16:creationId xmlns:a16="http://schemas.microsoft.com/office/drawing/2014/main" id="{EA37BAA9-F2B4-4868-9A6B-820C5EFD1F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48BB789-040F-49DD-921C-A77E733EEBFB}"/>
              </a:ext>
            </a:extLst>
          </p:cNvPr>
          <p:cNvSpPr>
            <a:spLocks noGrp="1" noChangeArrowheads="1"/>
          </p:cNvSpPr>
          <p:nvPr>
            <p:ph type="title"/>
          </p:nvPr>
        </p:nvSpPr>
        <p:spPr>
          <a:xfrm>
            <a:off x="611188" y="404813"/>
            <a:ext cx="8137525" cy="922337"/>
          </a:xfrm>
        </p:spPr>
        <p:txBody>
          <a:bodyPr/>
          <a:lstStyle/>
          <a:p>
            <a:pPr eaLnBrk="1" hangingPunct="1"/>
            <a:r>
              <a:rPr lang="nl-NL" altLang="nl-NL">
                <a:solidFill>
                  <a:srgbClr val="E51B24"/>
                </a:solidFill>
                <a:latin typeface="Calibri" panose="020F0502020204030204" pitchFamily="34" charset="0"/>
              </a:rPr>
              <a:t>NYHA classificatie van HF</a:t>
            </a:r>
          </a:p>
        </p:txBody>
      </p:sp>
      <p:graphicFrame>
        <p:nvGraphicFramePr>
          <p:cNvPr id="190494" name="Group 30">
            <a:extLst>
              <a:ext uri="{FF2B5EF4-FFF2-40B4-BE49-F238E27FC236}">
                <a16:creationId xmlns:a16="http://schemas.microsoft.com/office/drawing/2014/main" id="{AB8ADF62-40E7-4826-B3C3-5884DAE8D170}"/>
              </a:ext>
            </a:extLst>
          </p:cNvPr>
          <p:cNvGraphicFramePr>
            <a:graphicFrameLocks noGrp="1"/>
          </p:cNvGraphicFramePr>
          <p:nvPr/>
        </p:nvGraphicFramePr>
        <p:xfrm>
          <a:off x="706438" y="1695450"/>
          <a:ext cx="7777162" cy="3600451"/>
        </p:xfrm>
        <a:graphic>
          <a:graphicData uri="http://schemas.openxmlformats.org/drawingml/2006/table">
            <a:tbl>
              <a:tblPr/>
              <a:tblGrid>
                <a:gridCol w="1387475">
                  <a:extLst>
                    <a:ext uri="{9D8B030D-6E8A-4147-A177-3AD203B41FA5}">
                      <a16:colId xmlns:a16="http://schemas.microsoft.com/office/drawing/2014/main" val="20000"/>
                    </a:ext>
                  </a:extLst>
                </a:gridCol>
                <a:gridCol w="6389687">
                  <a:extLst>
                    <a:ext uri="{9D8B030D-6E8A-4147-A177-3AD203B41FA5}">
                      <a16:colId xmlns:a16="http://schemas.microsoft.com/office/drawing/2014/main" val="20001"/>
                    </a:ext>
                  </a:extLst>
                </a:gridCol>
              </a:tblGrid>
              <a:tr h="89605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Klasse 1</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nl-NL" sz="2400" b="0" i="0" u="none" strike="noStrike" cap="none" normalizeH="0" baseline="0" dirty="0">
                        <a:ln>
                          <a:noFill/>
                        </a:ln>
                        <a:solidFill>
                          <a:schemeClr val="tx1"/>
                        </a:solidFill>
                        <a:effectLst/>
                        <a:latin typeface="Arial" charset="0"/>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Geen klachten bij inspanning</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605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Klasse 2</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Lichte beperking bij inspanning</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Geen klachten in rust</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05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Klasse 3</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Ernstige beperking bij inspanning</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Geen klachten in rust</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22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Klasse 4</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Ernstige beperking bij inspanning</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nl-NL" sz="2400" b="0" i="0" u="none" strike="noStrike" cap="none" normalizeH="0" baseline="0" dirty="0">
                          <a:ln>
                            <a:noFill/>
                          </a:ln>
                          <a:solidFill>
                            <a:schemeClr val="tx1"/>
                          </a:solidFill>
                          <a:effectLst/>
                          <a:latin typeface="Arial" charset="0"/>
                        </a:rPr>
                        <a:t>Ook klachten in rust</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pic>
        <p:nvPicPr>
          <p:cNvPr id="89108" name="Afbeelding 4">
            <a:extLst>
              <a:ext uri="{FF2B5EF4-FFF2-40B4-BE49-F238E27FC236}">
                <a16:creationId xmlns:a16="http://schemas.microsoft.com/office/drawing/2014/main" id="{C4ED71D1-2448-4232-A9F6-2ED54E348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23E9CBC-733C-45AE-B92B-FDA173402438}"/>
              </a:ext>
            </a:extLst>
          </p:cNvPr>
          <p:cNvSpPr>
            <a:spLocks noGrp="1" noChangeArrowheads="1"/>
          </p:cNvSpPr>
          <p:nvPr>
            <p:ph type="title"/>
          </p:nvPr>
        </p:nvSpPr>
        <p:spPr>
          <a:xfrm>
            <a:off x="1219200" y="333375"/>
            <a:ext cx="7427913"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Controles eerste lijn</a:t>
            </a:r>
          </a:p>
        </p:txBody>
      </p:sp>
      <p:pic>
        <p:nvPicPr>
          <p:cNvPr id="90115" name="Picture 5">
            <a:extLst>
              <a:ext uri="{FF2B5EF4-FFF2-40B4-BE49-F238E27FC236}">
                <a16:creationId xmlns:a16="http://schemas.microsoft.com/office/drawing/2014/main" id="{5363657F-6F05-4EFE-9247-92EAA8CE4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hthoek 1">
            <a:extLst>
              <a:ext uri="{FF2B5EF4-FFF2-40B4-BE49-F238E27FC236}">
                <a16:creationId xmlns:a16="http://schemas.microsoft.com/office/drawing/2014/main" id="{C64A5630-3ED3-49FA-9079-71BC828DB505}"/>
              </a:ext>
            </a:extLst>
          </p:cNvPr>
          <p:cNvSpPr>
            <a:spLocks noChangeArrowheads="1"/>
          </p:cNvSpPr>
          <p:nvPr/>
        </p:nvSpPr>
        <p:spPr bwMode="auto">
          <a:xfrm>
            <a:off x="971550" y="2133600"/>
            <a:ext cx="7848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Schakelconsult Huisarts</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-Uitleg, introductie POH</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-NYHA-klasse, probleemlijst, contra-indicatie</a:t>
            </a:r>
            <a:br>
              <a:rPr lang="nl-NL" altLang="nl-NL" sz="2800">
                <a:latin typeface="Calibri" panose="020F0502020204030204" pitchFamily="34" charset="0"/>
                <a:cs typeface="Tahoma" panose="020B0604030504040204" pitchFamily="34" charset="0"/>
              </a:rPr>
            </a:br>
            <a:endParaRPr lang="nl-NL" altLang="nl-NL" sz="280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POH</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-Controles</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-Centrale rol</a:t>
            </a:r>
          </a:p>
        </p:txBody>
      </p:sp>
      <p:pic>
        <p:nvPicPr>
          <p:cNvPr id="90117" name="Afbeelding 5">
            <a:extLst>
              <a:ext uri="{FF2B5EF4-FFF2-40B4-BE49-F238E27FC236}">
                <a16:creationId xmlns:a16="http://schemas.microsoft.com/office/drawing/2014/main" id="{A5D26B2F-4189-4534-93C1-B2EFEDD52D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anim calcmode="lin" valueType="num">
                                      <p:cBhvr additive="base">
                                        <p:cTn id="11"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91138" name="Picture 5">
            <a:extLst>
              <a:ext uri="{FF2B5EF4-FFF2-40B4-BE49-F238E27FC236}">
                <a16:creationId xmlns:a16="http://schemas.microsoft.com/office/drawing/2014/main" id="{2C18A0C6-F457-4200-9550-86DFF6555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hthoek 1">
            <a:extLst>
              <a:ext uri="{FF2B5EF4-FFF2-40B4-BE49-F238E27FC236}">
                <a16:creationId xmlns:a16="http://schemas.microsoft.com/office/drawing/2014/main" id="{E3BA29E0-EDAF-4C45-BA63-B66C9B0D74BC}"/>
              </a:ext>
            </a:extLst>
          </p:cNvPr>
          <p:cNvSpPr>
            <a:spLocks noChangeArrowheads="1"/>
          </p:cNvSpPr>
          <p:nvPr/>
        </p:nvSpPr>
        <p:spPr bwMode="auto">
          <a:xfrm>
            <a:off x="971550" y="2133600"/>
            <a:ext cx="45370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Cardioloog en huisarts:</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Kan de POH dat wel?</a:t>
            </a:r>
            <a:br>
              <a:rPr lang="nl-NL" altLang="nl-NL" sz="2800">
                <a:latin typeface="Calibri" panose="020F0502020204030204" pitchFamily="34" charset="0"/>
                <a:cs typeface="Tahoma" panose="020B0604030504040204" pitchFamily="34" charset="0"/>
              </a:rPr>
            </a:br>
            <a:endParaRPr lang="nl-NL" altLang="nl-NL" sz="280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Praktijkondersteuner:</a:t>
            </a:r>
            <a:br>
              <a:rPr lang="nl-NL" altLang="nl-NL" sz="2800">
                <a:latin typeface="Calibri" panose="020F0502020204030204" pitchFamily="34" charset="0"/>
                <a:cs typeface="Tahoma" panose="020B0604030504040204" pitchFamily="34" charset="0"/>
              </a:rPr>
            </a:br>
            <a:r>
              <a:rPr lang="nl-NL" altLang="nl-NL" sz="2800">
                <a:latin typeface="Calibri" panose="020F0502020204030204" pitchFamily="34" charset="0"/>
                <a:cs typeface="Tahoma" panose="020B0604030504040204" pitchFamily="34" charset="0"/>
              </a:rPr>
              <a:t>Kan ik dat wel?</a:t>
            </a:r>
          </a:p>
        </p:txBody>
      </p:sp>
      <p:sp>
        <p:nvSpPr>
          <p:cNvPr id="91140" name="Rectangle 2">
            <a:extLst>
              <a:ext uri="{FF2B5EF4-FFF2-40B4-BE49-F238E27FC236}">
                <a16:creationId xmlns:a16="http://schemas.microsoft.com/office/drawing/2014/main" id="{3873B79E-8DBC-4037-ACB0-86E257F8B64D}"/>
              </a:ext>
            </a:extLst>
          </p:cNvPr>
          <p:cNvSpPr>
            <a:spLocks noGrp="1" noChangeArrowheads="1"/>
          </p:cNvSpPr>
          <p:nvPr>
            <p:ph type="title"/>
          </p:nvPr>
        </p:nvSpPr>
        <p:spPr>
          <a:xfrm>
            <a:off x="1219200" y="333375"/>
            <a:ext cx="7427913"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Bibber, bibber</a:t>
            </a:r>
          </a:p>
        </p:txBody>
      </p:sp>
      <p:pic>
        <p:nvPicPr>
          <p:cNvPr id="91141" name="Afbeelding 1">
            <a:extLst>
              <a:ext uri="{FF2B5EF4-FFF2-40B4-BE49-F238E27FC236}">
                <a16:creationId xmlns:a16="http://schemas.microsoft.com/office/drawing/2014/main" id="{D0CA5E01-6253-4FBB-B59E-1E8256519C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7475" y="188913"/>
            <a:ext cx="199707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Afbeelding 6">
            <a:extLst>
              <a:ext uri="{FF2B5EF4-FFF2-40B4-BE49-F238E27FC236}">
                <a16:creationId xmlns:a16="http://schemas.microsoft.com/office/drawing/2014/main" id="{42A22C6F-970A-4B71-9EA4-5052C3F951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6">
                                            <p:txEl>
                                              <p:pRg st="1" end="1"/>
                                            </p:txEl>
                                          </p:spTgt>
                                        </p:tgtEl>
                                        <p:attrNameLst>
                                          <p:attrName>style.visibility</p:attrName>
                                        </p:attrNameLst>
                                      </p:cBhvr>
                                      <p:to>
                                        <p:strVal val="visible"/>
                                      </p:to>
                                    </p:set>
                                    <p:anim calcmode="lin" valueType="num">
                                      <p:cBhvr additive="base">
                                        <p:cTn id="13"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346857B-BDA9-47F3-B839-F20F540EB9D7}"/>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cs typeface="Tahoma" panose="020B0604030504040204" pitchFamily="34" charset="0"/>
              </a:rPr>
              <a:t>Inventarisatieconsult POH</a:t>
            </a:r>
          </a:p>
        </p:txBody>
      </p:sp>
      <p:pic>
        <p:nvPicPr>
          <p:cNvPr id="92163" name="Picture 5">
            <a:extLst>
              <a:ext uri="{FF2B5EF4-FFF2-40B4-BE49-F238E27FC236}">
                <a16:creationId xmlns:a16="http://schemas.microsoft.com/office/drawing/2014/main" id="{9413FC2C-1928-4C1C-92D4-8B79876C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7">
            <a:extLst>
              <a:ext uri="{FF2B5EF4-FFF2-40B4-BE49-F238E27FC236}">
                <a16:creationId xmlns:a16="http://schemas.microsoft.com/office/drawing/2014/main" id="{C5196A3A-CC5A-4A55-ABAB-0385422FF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2764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a:extLst>
              <a:ext uri="{FF2B5EF4-FFF2-40B4-BE49-F238E27FC236}">
                <a16:creationId xmlns:a16="http://schemas.microsoft.com/office/drawing/2014/main" id="{95ACE1B3-6BFC-4181-BF5A-E62E6BC8A3EA}"/>
              </a:ext>
            </a:extLst>
          </p:cNvPr>
          <p:cNvSpPr/>
          <p:nvPr/>
        </p:nvSpPr>
        <p:spPr>
          <a:xfrm>
            <a:off x="611188" y="1484313"/>
            <a:ext cx="7848600" cy="3478212"/>
          </a:xfrm>
          <a:prstGeom prst="rect">
            <a:avLst/>
          </a:prstGeom>
        </p:spPr>
        <p:txBody>
          <a:bodyPr>
            <a:spAutoFit/>
          </a:bodyPr>
          <a:lstStyle/>
          <a:p>
            <a:pPr marL="342900" indent="-342900" eaLnBrk="1" hangingPunct="1">
              <a:buSzPct val="60000"/>
              <a:buFont typeface="Webdings" panose="05030102010509060703" pitchFamily="18" charset="2"/>
              <a:buChar char="Y"/>
              <a:defRPr/>
            </a:pPr>
            <a:endParaRPr lang="nl-NL" sz="2400" i="1" dirty="0">
              <a:latin typeface="Calibri" panose="020F0502020204030204" pitchFamily="34" charset="0"/>
              <a:ea typeface="Tahoma" panose="020B0604030504040204" pitchFamily="34" charset="0"/>
              <a:cs typeface="Tahoma" panose="020B0604030504040204" pitchFamily="34" charset="0"/>
            </a:endParaRP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Anamnese</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Lichamelijk onderzoek</a:t>
            </a:r>
          </a:p>
          <a:p>
            <a:pPr marL="457200" indent="-457200" eaLnBrk="1" hangingPunct="1">
              <a:buSzPct val="60000"/>
              <a:buFont typeface="Webdings" panose="05030102010509060703" pitchFamily="18" charset="2"/>
              <a:buChar char="Y"/>
              <a:defRPr/>
            </a:pPr>
            <a:r>
              <a:rPr lang="nl-NL" sz="2800" dirty="0">
                <a:latin typeface="Calibri" panose="020F0502020204030204" pitchFamily="34" charset="0"/>
                <a:ea typeface="Tahoma" panose="020B0604030504040204" pitchFamily="34" charset="0"/>
                <a:cs typeface="Tahoma" panose="020B0604030504040204" pitchFamily="34" charset="0"/>
              </a:rPr>
              <a:t>Lab en ECG (alleen op indicatie)</a:t>
            </a:r>
            <a:br>
              <a:rPr lang="nl-NL" sz="2800" dirty="0">
                <a:latin typeface="Calibri" panose="020F0502020204030204" pitchFamily="34" charset="0"/>
                <a:ea typeface="Tahoma" panose="020B0604030504040204" pitchFamily="34" charset="0"/>
                <a:cs typeface="Tahoma" panose="020B0604030504040204" pitchFamily="34" charset="0"/>
              </a:rPr>
            </a:br>
            <a:endParaRPr lang="nl-NL" sz="2800" dirty="0">
              <a:latin typeface="Calibri" panose="020F0502020204030204" pitchFamily="34" charset="0"/>
              <a:ea typeface="Tahoma" panose="020B0604030504040204" pitchFamily="34" charset="0"/>
              <a:cs typeface="Tahoma" panose="020B0604030504040204" pitchFamily="34" charset="0"/>
            </a:endParaRPr>
          </a:p>
          <a:p>
            <a:pPr marL="457200" indent="-457200" eaLnBrk="1" hangingPunct="1">
              <a:buSzPct val="60000"/>
              <a:buFont typeface="Webdings" panose="05030102010509060703" pitchFamily="18" charset="2"/>
              <a:buChar char="Y"/>
              <a:defRPr/>
            </a:pPr>
            <a:r>
              <a:rPr lang="nl-NL" altLang="nl-NL" sz="2800" dirty="0">
                <a:latin typeface="Calibri" panose="020F0502020204030204" pitchFamily="34" charset="0"/>
                <a:cs typeface="Tahoma" pitchFamily="34" charset="0"/>
              </a:rPr>
              <a:t>Centraal:</a:t>
            </a:r>
            <a:br>
              <a:rPr lang="nl-NL" altLang="nl-NL" sz="2800" dirty="0">
                <a:latin typeface="Calibri" panose="020F0502020204030204" pitchFamily="34" charset="0"/>
                <a:cs typeface="Tahoma" pitchFamily="34" charset="0"/>
              </a:rPr>
            </a:br>
            <a:r>
              <a:rPr lang="nl-NL" altLang="nl-NL" sz="2800" dirty="0">
                <a:latin typeface="Calibri" panose="020F0502020204030204" pitchFamily="34" charset="0"/>
                <a:cs typeface="Tahoma" pitchFamily="34" charset="0"/>
              </a:rPr>
              <a:t>Uitleg ziektebeeld en maken individueel zorgplan met adviezen en controles</a:t>
            </a:r>
            <a:endParaRPr lang="nl-NL" sz="2800" dirty="0">
              <a:latin typeface="Calibri" panose="020F0502020204030204" pitchFamily="34" charset="0"/>
              <a:ea typeface="Tahoma" panose="020B0604030504040204" pitchFamily="34" charset="0"/>
              <a:cs typeface="Tahoma" panose="020B0604030504040204" pitchFamily="34" charset="0"/>
            </a:endParaRPr>
          </a:p>
        </p:txBody>
      </p:sp>
      <p:pic>
        <p:nvPicPr>
          <p:cNvPr id="92166" name="Afbeelding 6">
            <a:extLst>
              <a:ext uri="{FF2B5EF4-FFF2-40B4-BE49-F238E27FC236}">
                <a16:creationId xmlns:a16="http://schemas.microsoft.com/office/drawing/2014/main" id="{8A95FF20-8803-43FE-B82D-D6308E992C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4D79CAE-C4B6-49E3-A400-5333B4404FBC}"/>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Trebuchet MS" panose="020B0603020202020204" pitchFamily="34" charset="0"/>
                <a:cs typeface="Tahoma" panose="020B0604030504040204" pitchFamily="34" charset="0"/>
              </a:rPr>
              <a:t>Eerste consult POH (vervolg)</a:t>
            </a:r>
          </a:p>
        </p:txBody>
      </p:sp>
      <p:pic>
        <p:nvPicPr>
          <p:cNvPr id="93187" name="Picture 5">
            <a:extLst>
              <a:ext uri="{FF2B5EF4-FFF2-40B4-BE49-F238E27FC236}">
                <a16:creationId xmlns:a16="http://schemas.microsoft.com/office/drawing/2014/main" id="{B389524C-8E09-4274-B1B5-F45EB4317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7">
            <a:extLst>
              <a:ext uri="{FF2B5EF4-FFF2-40B4-BE49-F238E27FC236}">
                <a16:creationId xmlns:a16="http://schemas.microsoft.com/office/drawing/2014/main" id="{2624FF69-CFEC-41F9-9CAC-E2EE46223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20938"/>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hthoek 2">
            <a:extLst>
              <a:ext uri="{FF2B5EF4-FFF2-40B4-BE49-F238E27FC236}">
                <a16:creationId xmlns:a16="http://schemas.microsoft.com/office/drawing/2014/main" id="{7F2AE30A-BF22-49AC-994A-4FB072B1B4A9}"/>
              </a:ext>
            </a:extLst>
          </p:cNvPr>
          <p:cNvSpPr>
            <a:spLocks noChangeArrowheads="1"/>
          </p:cNvSpPr>
          <p:nvPr/>
        </p:nvSpPr>
        <p:spPr bwMode="auto">
          <a:xfrm>
            <a:off x="1258888" y="1587500"/>
            <a:ext cx="70580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400" i="1" dirty="0">
                <a:latin typeface="Calibri" panose="020F0502020204030204" pitchFamily="34" charset="0"/>
                <a:cs typeface="Tahoma" panose="020B0604030504040204" pitchFamily="34" charset="0"/>
              </a:rPr>
              <a:t>Adviezen:</a:t>
            </a:r>
          </a:p>
          <a:p>
            <a:pPr eaLnBrk="1" hangingPunct="1">
              <a:spcBef>
                <a:spcPct val="0"/>
              </a:spcBef>
              <a:buFontTx/>
              <a:buNone/>
              <a:defRPr/>
            </a:pPr>
            <a:endParaRPr lang="nl-NL" altLang="nl-NL" sz="2400" dirty="0">
              <a:latin typeface="Calibri" panose="020F0502020204030204" pitchFamily="34" charset="0"/>
              <a:cs typeface="Tahoma" panose="020B0604030504040204" pitchFamily="34" charset="0"/>
            </a:endParaRP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Wegen</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Voeding (verwijzing </a:t>
            </a:r>
            <a:r>
              <a:rPr lang="nl-NL" altLang="nl-NL" sz="2400" u="sng" dirty="0">
                <a:solidFill>
                  <a:srgbClr val="FF0000"/>
                </a:solidFill>
                <a:latin typeface="Calibri" panose="020F0502020204030204" pitchFamily="34" charset="0"/>
                <a:cs typeface="Tahoma" panose="020B0604030504040204" pitchFamily="34" charset="0"/>
              </a:rPr>
              <a:t>diëtist</a:t>
            </a:r>
            <a:r>
              <a:rPr lang="nl-NL" altLang="nl-NL" sz="2400" dirty="0">
                <a:latin typeface="Calibri" panose="020F0502020204030204" pitchFamily="34" charset="0"/>
                <a:cs typeface="Tahoma" panose="020B0604030504040204" pitchFamily="34" charset="0"/>
              </a:rPr>
              <a:t>)</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Wanneer contact</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Mantelzorgers</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Medicatie (evt.</a:t>
            </a:r>
            <a:r>
              <a:rPr lang="nl-NL" altLang="nl-NL" sz="2400" dirty="0">
                <a:solidFill>
                  <a:schemeClr val="bg1"/>
                </a:solidFill>
                <a:latin typeface="Calibri" panose="020F0502020204030204" pitchFamily="34" charset="0"/>
                <a:cs typeface="Tahoma" panose="020B0604030504040204" pitchFamily="34" charset="0"/>
              </a:rPr>
              <a:t> </a:t>
            </a:r>
            <a:r>
              <a:rPr lang="nl-NL" altLang="nl-NL" sz="2400" u="sng" dirty="0">
                <a:solidFill>
                  <a:srgbClr val="FF0000"/>
                </a:solidFill>
                <a:latin typeface="Calibri" panose="020F0502020204030204" pitchFamily="34" charset="0"/>
                <a:cs typeface="Tahoma" panose="020B0604030504040204" pitchFamily="34" charset="0"/>
              </a:rPr>
              <a:t>apotheker</a:t>
            </a:r>
            <a:r>
              <a:rPr lang="nl-NL" altLang="nl-NL" sz="2400" dirty="0">
                <a:latin typeface="Calibri" panose="020F0502020204030204" pitchFamily="34" charset="0"/>
                <a:cs typeface="Tahoma" panose="020B0604030504040204" pitchFamily="34" charset="0"/>
              </a:rPr>
              <a:t>)</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Beweging (evt. beweegprogramma</a:t>
            </a:r>
            <a:r>
              <a:rPr lang="nl-NL" altLang="nl-NL" sz="2400" dirty="0">
                <a:solidFill>
                  <a:schemeClr val="bg1"/>
                </a:solidFill>
                <a:latin typeface="Calibri" panose="020F0502020204030204" pitchFamily="34" charset="0"/>
                <a:cs typeface="Tahoma" panose="020B0604030504040204" pitchFamily="34" charset="0"/>
              </a:rPr>
              <a:t> </a:t>
            </a:r>
            <a:r>
              <a:rPr lang="nl-NL" altLang="nl-NL" sz="2400" u="sng" dirty="0">
                <a:solidFill>
                  <a:srgbClr val="FF0000"/>
                </a:solidFill>
                <a:latin typeface="Calibri" panose="020F0502020204030204" pitchFamily="34" charset="0"/>
                <a:cs typeface="Tahoma" panose="020B0604030504040204" pitchFamily="34" charset="0"/>
              </a:rPr>
              <a:t>FT</a:t>
            </a:r>
            <a:r>
              <a:rPr lang="nl-NL" altLang="nl-NL" sz="2400" dirty="0">
                <a:latin typeface="Calibri" panose="020F0502020204030204" pitchFamily="34" charset="0"/>
                <a:cs typeface="Tahoma" panose="020B0604030504040204" pitchFamily="34" charset="0"/>
              </a:rPr>
              <a:t>) </a:t>
            </a:r>
          </a:p>
          <a:p>
            <a:pPr marL="342900" indent="-342900" eaLnBrk="1" hangingPunct="1">
              <a:spcBef>
                <a:spcPct val="0"/>
              </a:spcBef>
              <a:buSzPct val="60000"/>
              <a:buFont typeface="Webdings" panose="05030102010509060703" pitchFamily="18" charset="2"/>
              <a:buChar char="Y"/>
              <a:defRPr/>
            </a:pPr>
            <a:r>
              <a:rPr lang="nl-NL" altLang="nl-NL" sz="2400" dirty="0">
                <a:latin typeface="Calibri" panose="020F0502020204030204" pitchFamily="34" charset="0"/>
                <a:cs typeface="Tahoma" panose="020B0604030504040204" pitchFamily="34" charset="0"/>
              </a:rPr>
              <a:t>Stoppen met roken  </a:t>
            </a:r>
          </a:p>
        </p:txBody>
      </p:sp>
      <p:pic>
        <p:nvPicPr>
          <p:cNvPr id="93190" name="Afbeelding 6">
            <a:extLst>
              <a:ext uri="{FF2B5EF4-FFF2-40B4-BE49-F238E27FC236}">
                <a16:creationId xmlns:a16="http://schemas.microsoft.com/office/drawing/2014/main" id="{B58F721D-F56A-4272-A112-D882455FD5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8">
                                            <p:txEl>
                                              <p:pRg st="2" end="2"/>
                                            </p:txEl>
                                          </p:spTgt>
                                        </p:tgtEl>
                                        <p:attrNameLst>
                                          <p:attrName>style.visibility</p:attrName>
                                        </p:attrNameLst>
                                      </p:cBhvr>
                                      <p:to>
                                        <p:strVal val="visible"/>
                                      </p:to>
                                    </p:set>
                                    <p:anim calcmode="lin" valueType="num">
                                      <p:cBhvr additive="base">
                                        <p:cTn id="7" dur="500" fill="hold"/>
                                        <p:tgtEl>
                                          <p:spTgt spid="542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8">
                                            <p:txEl>
                                              <p:pRg st="3" end="3"/>
                                            </p:txEl>
                                          </p:spTgt>
                                        </p:tgtEl>
                                        <p:attrNameLst>
                                          <p:attrName>style.visibility</p:attrName>
                                        </p:attrNameLst>
                                      </p:cBhvr>
                                      <p:to>
                                        <p:strVal val="visible"/>
                                      </p:to>
                                    </p:set>
                                    <p:anim calcmode="lin" valueType="num">
                                      <p:cBhvr additive="base">
                                        <p:cTn id="11" dur="500" fill="hold"/>
                                        <p:tgtEl>
                                          <p:spTgt spid="5427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278">
                                            <p:txEl>
                                              <p:pRg st="4" end="4"/>
                                            </p:txEl>
                                          </p:spTgt>
                                        </p:tgtEl>
                                        <p:attrNameLst>
                                          <p:attrName>style.visibility</p:attrName>
                                        </p:attrNameLst>
                                      </p:cBhvr>
                                      <p:to>
                                        <p:strVal val="visible"/>
                                      </p:to>
                                    </p:set>
                                    <p:anim calcmode="lin" valueType="num">
                                      <p:cBhvr additive="base">
                                        <p:cTn id="15" dur="500" fill="hold"/>
                                        <p:tgtEl>
                                          <p:spTgt spid="5427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278">
                                            <p:txEl>
                                              <p:pRg st="5" end="5"/>
                                            </p:txEl>
                                          </p:spTgt>
                                        </p:tgtEl>
                                        <p:attrNameLst>
                                          <p:attrName>style.visibility</p:attrName>
                                        </p:attrNameLst>
                                      </p:cBhvr>
                                      <p:to>
                                        <p:strVal val="visible"/>
                                      </p:to>
                                    </p:set>
                                    <p:anim calcmode="lin" valueType="num">
                                      <p:cBhvr additive="base">
                                        <p:cTn id="19" dur="500" fill="hold"/>
                                        <p:tgtEl>
                                          <p:spTgt spid="5427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278">
                                            <p:txEl>
                                              <p:pRg st="6" end="6"/>
                                            </p:txEl>
                                          </p:spTgt>
                                        </p:tgtEl>
                                        <p:attrNameLst>
                                          <p:attrName>style.visibility</p:attrName>
                                        </p:attrNameLst>
                                      </p:cBhvr>
                                      <p:to>
                                        <p:strVal val="visible"/>
                                      </p:to>
                                    </p:set>
                                    <p:anim calcmode="lin" valueType="num">
                                      <p:cBhvr additive="base">
                                        <p:cTn id="23" dur="500" fill="hold"/>
                                        <p:tgtEl>
                                          <p:spTgt spid="5427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8">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278">
                                            <p:txEl>
                                              <p:pRg st="7" end="7"/>
                                            </p:txEl>
                                          </p:spTgt>
                                        </p:tgtEl>
                                        <p:attrNameLst>
                                          <p:attrName>style.visibility</p:attrName>
                                        </p:attrNameLst>
                                      </p:cBhvr>
                                      <p:to>
                                        <p:strVal val="visible"/>
                                      </p:to>
                                    </p:set>
                                    <p:anim calcmode="lin" valueType="num">
                                      <p:cBhvr additive="base">
                                        <p:cTn id="27" dur="500" fill="hold"/>
                                        <p:tgtEl>
                                          <p:spTgt spid="54278">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8">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278">
                                            <p:txEl>
                                              <p:pRg st="8" end="8"/>
                                            </p:txEl>
                                          </p:spTgt>
                                        </p:tgtEl>
                                        <p:attrNameLst>
                                          <p:attrName>style.visibility</p:attrName>
                                        </p:attrNameLst>
                                      </p:cBhvr>
                                      <p:to>
                                        <p:strVal val="visible"/>
                                      </p:to>
                                    </p:set>
                                    <p:anim calcmode="lin" valueType="num">
                                      <p:cBhvr additive="base">
                                        <p:cTn id="31" dur="500" fill="hold"/>
                                        <p:tgtEl>
                                          <p:spTgt spid="5427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42" name="Tijdelijke aanduiding voor voettekst 2">
            <a:extLst>
              <a:ext uri="{FF2B5EF4-FFF2-40B4-BE49-F238E27FC236}">
                <a16:creationId xmlns:a16="http://schemas.microsoft.com/office/drawing/2014/main" id="{26AAC014-E5EC-44F9-888E-2545381E1B18}"/>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400">
                <a:cs typeface="Arial" panose="020B0604020202020204" pitchFamily="34" charset="0"/>
              </a:rPr>
              <a:t>Pompen of verzuipen, 20-1-2011</a:t>
            </a:r>
          </a:p>
        </p:txBody>
      </p:sp>
      <p:sp>
        <p:nvSpPr>
          <p:cNvPr id="10243" name="Tijdelijke aanduiding voor dianummer 3">
            <a:extLst>
              <a:ext uri="{FF2B5EF4-FFF2-40B4-BE49-F238E27FC236}">
                <a16:creationId xmlns:a16="http://schemas.microsoft.com/office/drawing/2014/main" id="{BE595855-02BA-4D7C-BA3F-C3B299F0778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ABC457-4B59-4D33-BECE-02ABA471881C}" type="slidenum">
              <a:rPr lang="nl-NL" altLang="nl-NL" sz="1400"/>
              <a:pPr>
                <a:spcBef>
                  <a:spcPct val="0"/>
                </a:spcBef>
                <a:buFontTx/>
                <a:buNone/>
              </a:pPr>
              <a:t>8</a:t>
            </a:fld>
            <a:endParaRPr lang="nl-NL" altLang="nl-NL" sz="1400"/>
          </a:p>
        </p:txBody>
      </p:sp>
      <p:pic>
        <p:nvPicPr>
          <p:cNvPr id="10244" name="Picture 2" descr="RAAS">
            <a:extLst>
              <a:ext uri="{FF2B5EF4-FFF2-40B4-BE49-F238E27FC236}">
                <a16:creationId xmlns:a16="http://schemas.microsoft.com/office/drawing/2014/main" id="{730770A7-8662-4B78-A083-90F142BEB90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10245" name="Text Box 5">
            <a:extLst>
              <a:ext uri="{FF2B5EF4-FFF2-40B4-BE49-F238E27FC236}">
                <a16:creationId xmlns:a16="http://schemas.microsoft.com/office/drawing/2014/main" id="{BC53F8F3-CEE1-49D2-A4BE-323C5FAA505D}"/>
              </a:ext>
            </a:extLst>
          </p:cNvPr>
          <p:cNvSpPr txBox="1">
            <a:spLocks noChangeArrowheads="1"/>
          </p:cNvSpPr>
          <p:nvPr/>
        </p:nvSpPr>
        <p:spPr bwMode="auto">
          <a:xfrm>
            <a:off x="0" y="3860800"/>
            <a:ext cx="1042988" cy="993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600">
                <a:latin typeface="Calisto MT" panose="02040603050505030304" pitchFamily="18" charset="0"/>
              </a:rPr>
              <a:t>↓Renale perfusie</a:t>
            </a:r>
          </a:p>
          <a:p>
            <a:pPr eaLnBrk="1" hangingPunct="1">
              <a:spcBef>
                <a:spcPct val="50000"/>
              </a:spcBef>
              <a:buFontTx/>
              <a:buNone/>
            </a:pPr>
            <a:endParaRPr lang="nl-NL" altLang="nl-NL" sz="1800">
              <a:latin typeface="Calisto MT" panose="02040603050505030304" pitchFamily="18" charset="0"/>
            </a:endParaRPr>
          </a:p>
        </p:txBody>
      </p:sp>
      <p:sp>
        <p:nvSpPr>
          <p:cNvPr id="10246" name="Text Box 6">
            <a:extLst>
              <a:ext uri="{FF2B5EF4-FFF2-40B4-BE49-F238E27FC236}">
                <a16:creationId xmlns:a16="http://schemas.microsoft.com/office/drawing/2014/main" id="{B58E15B9-9BBF-4F33-BCDB-E58C0D194B9B}"/>
              </a:ext>
            </a:extLst>
          </p:cNvPr>
          <p:cNvSpPr txBox="1">
            <a:spLocks noChangeArrowheads="1"/>
          </p:cNvSpPr>
          <p:nvPr/>
        </p:nvSpPr>
        <p:spPr bwMode="auto">
          <a:xfrm>
            <a:off x="7524750" y="3068638"/>
            <a:ext cx="1619250" cy="179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b="1">
                <a:latin typeface="Calisto MT" panose="02040603050505030304" pitchFamily="18" charset="0"/>
              </a:rPr>
              <a:t>H2O &amp; NaCl vasthouden</a:t>
            </a:r>
          </a:p>
          <a:p>
            <a:pPr eaLnBrk="1" hangingPunct="1">
              <a:spcBef>
                <a:spcPct val="50000"/>
              </a:spcBef>
              <a:buFontTx/>
              <a:buNone/>
            </a:pPr>
            <a:r>
              <a:rPr lang="nl-NL" altLang="nl-NL" sz="1400" b="1">
                <a:latin typeface="Calisto MT" panose="02040603050505030304" pitchFamily="18" charset="0"/>
              </a:rPr>
              <a:t>↑ Effectief circulerend volume</a:t>
            </a:r>
          </a:p>
          <a:p>
            <a:pPr eaLnBrk="1" hangingPunct="1">
              <a:spcBef>
                <a:spcPct val="50000"/>
              </a:spcBef>
              <a:buFontTx/>
              <a:buNone/>
            </a:pPr>
            <a:r>
              <a:rPr lang="nl-NL" altLang="nl-NL" sz="1400" b="1">
                <a:latin typeface="Calisto MT" panose="02040603050505030304" pitchFamily="18" charset="0"/>
              </a:rPr>
              <a:t>↑ Renale perfusie</a:t>
            </a:r>
          </a:p>
        </p:txBody>
      </p:sp>
      <p:sp>
        <p:nvSpPr>
          <p:cNvPr id="10247" name="Text Box 7">
            <a:extLst>
              <a:ext uri="{FF2B5EF4-FFF2-40B4-BE49-F238E27FC236}">
                <a16:creationId xmlns:a16="http://schemas.microsoft.com/office/drawing/2014/main" id="{745286A5-3591-4D9D-A36D-7C1D8B59474D}"/>
              </a:ext>
            </a:extLst>
          </p:cNvPr>
          <p:cNvSpPr txBox="1">
            <a:spLocks noChangeArrowheads="1"/>
          </p:cNvSpPr>
          <p:nvPr/>
        </p:nvSpPr>
        <p:spPr bwMode="auto">
          <a:xfrm>
            <a:off x="0" y="0"/>
            <a:ext cx="9144000" cy="5794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nl-NL" altLang="nl-NL">
                <a:solidFill>
                  <a:srgbClr val="FF0000"/>
                </a:solidFill>
                <a:latin typeface="Calibri" panose="020F0502020204030204" pitchFamily="34" charset="0"/>
              </a:rPr>
              <a:t>Renine-Angiotensine-Aldosteron Systeem</a:t>
            </a:r>
          </a:p>
        </p:txBody>
      </p:sp>
      <p:sp>
        <p:nvSpPr>
          <p:cNvPr id="10248" name="Text Box 9">
            <a:extLst>
              <a:ext uri="{FF2B5EF4-FFF2-40B4-BE49-F238E27FC236}">
                <a16:creationId xmlns:a16="http://schemas.microsoft.com/office/drawing/2014/main" id="{3A2C6E71-3C6A-4093-AF36-0EB79FA27F73}"/>
              </a:ext>
            </a:extLst>
          </p:cNvPr>
          <p:cNvSpPr txBox="1">
            <a:spLocks noChangeArrowheads="1"/>
          </p:cNvSpPr>
          <p:nvPr/>
        </p:nvSpPr>
        <p:spPr bwMode="auto">
          <a:xfrm>
            <a:off x="4932363" y="4221163"/>
            <a:ext cx="1152525"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Constrictie arteriolen:  ↑RR</a:t>
            </a:r>
          </a:p>
        </p:txBody>
      </p:sp>
      <p:sp>
        <p:nvSpPr>
          <p:cNvPr id="10249" name="Text Box 10">
            <a:extLst>
              <a:ext uri="{FF2B5EF4-FFF2-40B4-BE49-F238E27FC236}">
                <a16:creationId xmlns:a16="http://schemas.microsoft.com/office/drawing/2014/main" id="{D2B53254-A8E0-4844-9D03-E7B64F1FE070}"/>
              </a:ext>
            </a:extLst>
          </p:cNvPr>
          <p:cNvSpPr txBox="1">
            <a:spLocks noChangeArrowheads="1"/>
          </p:cNvSpPr>
          <p:nvPr/>
        </p:nvSpPr>
        <p:spPr bwMode="auto">
          <a:xfrm>
            <a:off x="4932363" y="1700213"/>
            <a:ext cx="1368425" cy="94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Terugresorptie NaCl in tubuli. K-excretie. H20 retentie</a:t>
            </a:r>
          </a:p>
        </p:txBody>
      </p:sp>
      <p:sp>
        <p:nvSpPr>
          <p:cNvPr id="10250" name="Text Box 11">
            <a:extLst>
              <a:ext uri="{FF2B5EF4-FFF2-40B4-BE49-F238E27FC236}">
                <a16:creationId xmlns:a16="http://schemas.microsoft.com/office/drawing/2014/main" id="{DB92078D-9904-495A-BB45-CCCD5A7835C1}"/>
              </a:ext>
            </a:extLst>
          </p:cNvPr>
          <p:cNvSpPr txBox="1">
            <a:spLocks noChangeArrowheads="1"/>
          </p:cNvSpPr>
          <p:nvPr/>
        </p:nvSpPr>
        <p:spPr bwMode="auto">
          <a:xfrm>
            <a:off x="4356100" y="5661025"/>
            <a:ext cx="93503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Hypofyse</a:t>
            </a:r>
          </a:p>
        </p:txBody>
      </p:sp>
      <p:sp>
        <p:nvSpPr>
          <p:cNvPr id="10251" name="Text Box 12">
            <a:extLst>
              <a:ext uri="{FF2B5EF4-FFF2-40B4-BE49-F238E27FC236}">
                <a16:creationId xmlns:a16="http://schemas.microsoft.com/office/drawing/2014/main" id="{91FD8201-94C6-4B44-BEFD-98E5B5657F20}"/>
              </a:ext>
            </a:extLst>
          </p:cNvPr>
          <p:cNvSpPr txBox="1">
            <a:spLocks noChangeArrowheads="1"/>
          </p:cNvSpPr>
          <p:nvPr/>
        </p:nvSpPr>
        <p:spPr bwMode="auto">
          <a:xfrm>
            <a:off x="539750" y="1989138"/>
            <a:ext cx="10795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Lever</a:t>
            </a:r>
          </a:p>
        </p:txBody>
      </p:sp>
      <p:sp>
        <p:nvSpPr>
          <p:cNvPr id="10252" name="Text Box 13">
            <a:extLst>
              <a:ext uri="{FF2B5EF4-FFF2-40B4-BE49-F238E27FC236}">
                <a16:creationId xmlns:a16="http://schemas.microsoft.com/office/drawing/2014/main" id="{81C9F89E-4903-4525-AC74-BD1732119CDD}"/>
              </a:ext>
            </a:extLst>
          </p:cNvPr>
          <p:cNvSpPr txBox="1">
            <a:spLocks noChangeArrowheads="1"/>
          </p:cNvSpPr>
          <p:nvPr/>
        </p:nvSpPr>
        <p:spPr bwMode="auto">
          <a:xfrm>
            <a:off x="2268538" y="1844675"/>
            <a:ext cx="7921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Longen</a:t>
            </a:r>
          </a:p>
        </p:txBody>
      </p:sp>
      <p:sp>
        <p:nvSpPr>
          <p:cNvPr id="10253" name="Text Box 14">
            <a:extLst>
              <a:ext uri="{FF2B5EF4-FFF2-40B4-BE49-F238E27FC236}">
                <a16:creationId xmlns:a16="http://schemas.microsoft.com/office/drawing/2014/main" id="{75773098-9A39-46C5-A0A3-2DDF624EE52A}"/>
              </a:ext>
            </a:extLst>
          </p:cNvPr>
          <p:cNvSpPr txBox="1">
            <a:spLocks noChangeArrowheads="1"/>
          </p:cNvSpPr>
          <p:nvPr/>
        </p:nvSpPr>
        <p:spPr bwMode="auto">
          <a:xfrm>
            <a:off x="3276600" y="1773238"/>
            <a:ext cx="7921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Nieren</a:t>
            </a:r>
          </a:p>
        </p:txBody>
      </p:sp>
      <p:sp>
        <p:nvSpPr>
          <p:cNvPr id="10254" name="Text Box 15">
            <a:extLst>
              <a:ext uri="{FF2B5EF4-FFF2-40B4-BE49-F238E27FC236}">
                <a16:creationId xmlns:a16="http://schemas.microsoft.com/office/drawing/2014/main" id="{2E2EA00F-DF4E-434D-8D3B-6FFF7D898232}"/>
              </a:ext>
            </a:extLst>
          </p:cNvPr>
          <p:cNvSpPr txBox="1">
            <a:spLocks noChangeArrowheads="1"/>
          </p:cNvSpPr>
          <p:nvPr/>
        </p:nvSpPr>
        <p:spPr bwMode="auto">
          <a:xfrm>
            <a:off x="1908175" y="2205038"/>
            <a:ext cx="2014538"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nl-NL" altLang="nl-NL" sz="1400">
                <a:latin typeface="Calisto MT" panose="02040603050505030304" pitchFamily="18" charset="0"/>
              </a:rPr>
              <a:t>Endotheel oppervlak (longen &amp; nieren): ACE</a:t>
            </a:r>
          </a:p>
        </p:txBody>
      </p:sp>
      <p:sp>
        <p:nvSpPr>
          <p:cNvPr id="10255" name="Text Box 16">
            <a:extLst>
              <a:ext uri="{FF2B5EF4-FFF2-40B4-BE49-F238E27FC236}">
                <a16:creationId xmlns:a16="http://schemas.microsoft.com/office/drawing/2014/main" id="{E38BFD32-46F7-47E9-9296-1681BCC97EFD}"/>
              </a:ext>
            </a:extLst>
          </p:cNvPr>
          <p:cNvSpPr txBox="1">
            <a:spLocks noChangeArrowheads="1"/>
          </p:cNvSpPr>
          <p:nvPr/>
        </p:nvSpPr>
        <p:spPr bwMode="auto">
          <a:xfrm>
            <a:off x="4500563" y="2781300"/>
            <a:ext cx="1296987"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nl-NL" altLang="nl-NL" sz="1400">
                <a:latin typeface="Calisto MT" panose="02040603050505030304" pitchFamily="18" charset="0"/>
              </a:rPr>
              <a:t>Bijnierschors</a:t>
            </a:r>
          </a:p>
        </p:txBody>
      </p:sp>
      <p:sp>
        <p:nvSpPr>
          <p:cNvPr id="10256" name="Text Box 17">
            <a:extLst>
              <a:ext uri="{FF2B5EF4-FFF2-40B4-BE49-F238E27FC236}">
                <a16:creationId xmlns:a16="http://schemas.microsoft.com/office/drawing/2014/main" id="{79E26A0C-F568-49DB-A1D7-632FD13E208B}"/>
              </a:ext>
            </a:extLst>
          </p:cNvPr>
          <p:cNvSpPr txBox="1">
            <a:spLocks noChangeArrowheads="1"/>
          </p:cNvSpPr>
          <p:nvPr/>
        </p:nvSpPr>
        <p:spPr bwMode="auto">
          <a:xfrm>
            <a:off x="1258888" y="5157788"/>
            <a:ext cx="7921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Nieren</a:t>
            </a:r>
          </a:p>
        </p:txBody>
      </p:sp>
      <p:sp>
        <p:nvSpPr>
          <p:cNvPr id="10257" name="Text Box 18">
            <a:extLst>
              <a:ext uri="{FF2B5EF4-FFF2-40B4-BE49-F238E27FC236}">
                <a16:creationId xmlns:a16="http://schemas.microsoft.com/office/drawing/2014/main" id="{9BF368C5-D027-4FCC-8C20-AEC605731DF4}"/>
              </a:ext>
            </a:extLst>
          </p:cNvPr>
          <p:cNvSpPr txBox="1">
            <a:spLocks noChangeArrowheads="1"/>
          </p:cNvSpPr>
          <p:nvPr/>
        </p:nvSpPr>
        <p:spPr bwMode="auto">
          <a:xfrm>
            <a:off x="5580063" y="765175"/>
            <a:ext cx="1439862"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nl-NL" sz="1400">
                <a:latin typeface="Calisto MT" panose="02040603050505030304" pitchFamily="18" charset="0"/>
              </a:rPr>
              <a:t>Sympathische activiteit</a:t>
            </a:r>
          </a:p>
        </p:txBody>
      </p:sp>
      <p:sp>
        <p:nvSpPr>
          <p:cNvPr id="10258" name="Text Box 19">
            <a:extLst>
              <a:ext uri="{FF2B5EF4-FFF2-40B4-BE49-F238E27FC236}">
                <a16:creationId xmlns:a16="http://schemas.microsoft.com/office/drawing/2014/main" id="{972FF861-F5B9-4F22-A8A2-B4AE20B2556B}"/>
              </a:ext>
            </a:extLst>
          </p:cNvPr>
          <p:cNvSpPr txBox="1">
            <a:spLocks noChangeArrowheads="1"/>
          </p:cNvSpPr>
          <p:nvPr/>
        </p:nvSpPr>
        <p:spPr bwMode="auto">
          <a:xfrm>
            <a:off x="4500563" y="6165850"/>
            <a:ext cx="1655762"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nl-NL" altLang="nl-NL" sz="1400">
                <a:latin typeface="Calisto MT" panose="02040603050505030304" pitchFamily="18" charset="0"/>
              </a:rPr>
              <a:t>Verzamelbuisjes: H2O absorptie</a:t>
            </a:r>
          </a:p>
        </p:txBody>
      </p:sp>
    </p:spTree>
  </p:cSld>
  <p:clrMapOvr>
    <a:masterClrMapping/>
  </p:clrMapOvr>
  <p:transition spd="slow">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176036DF-9A3E-4347-8A40-56CE24FDCAFF}"/>
              </a:ext>
            </a:extLst>
          </p:cNvPr>
          <p:cNvSpPr>
            <a:spLocks noGrp="1" noChangeArrowheads="1"/>
          </p:cNvSpPr>
          <p:nvPr>
            <p:ph type="title"/>
          </p:nvPr>
        </p:nvSpPr>
        <p:spPr>
          <a:xfrm>
            <a:off x="263525" y="5589588"/>
            <a:ext cx="8229600" cy="1143000"/>
          </a:xfrm>
        </p:spPr>
        <p:txBody>
          <a:bodyPr/>
          <a:lstStyle/>
          <a:p>
            <a:pPr eaLnBrk="1" hangingPunct="1"/>
            <a:r>
              <a:rPr lang="en-US" altLang="nl-NL">
                <a:solidFill>
                  <a:srgbClr val="E51B24"/>
                </a:solidFill>
                <a:latin typeface="Calibri" panose="020F0502020204030204" pitchFamily="34" charset="0"/>
              </a:rPr>
              <a:t>Website</a:t>
            </a:r>
          </a:p>
        </p:txBody>
      </p:sp>
      <p:sp>
        <p:nvSpPr>
          <p:cNvPr id="176131" name="Rectangle 3">
            <a:extLst>
              <a:ext uri="{FF2B5EF4-FFF2-40B4-BE49-F238E27FC236}">
                <a16:creationId xmlns:a16="http://schemas.microsoft.com/office/drawing/2014/main" id="{8AB64176-F583-4494-A02A-D28C0A60E5FC}"/>
              </a:ext>
            </a:extLst>
          </p:cNvPr>
          <p:cNvSpPr>
            <a:spLocks noGrp="1" noChangeArrowheads="1"/>
          </p:cNvSpPr>
          <p:nvPr>
            <p:ph type="body" idx="1"/>
          </p:nvPr>
        </p:nvSpPr>
        <p:spPr/>
        <p:txBody>
          <a:bodyPr/>
          <a:lstStyle/>
          <a:p>
            <a:pPr eaLnBrk="1" hangingPunct="1"/>
            <a:endParaRPr lang="nl-NL" altLang="nl-NL" dirty="0"/>
          </a:p>
        </p:txBody>
      </p:sp>
      <p:pic>
        <p:nvPicPr>
          <p:cNvPr id="3" name="Afbeelding 2">
            <a:extLst>
              <a:ext uri="{FF2B5EF4-FFF2-40B4-BE49-F238E27FC236}">
                <a16:creationId xmlns:a16="http://schemas.microsoft.com/office/drawing/2014/main" id="{E84C72E8-6329-497E-A015-EA25FC37C521}"/>
              </a:ext>
            </a:extLst>
          </p:cNvPr>
          <p:cNvPicPr>
            <a:picLocks noChangeAspect="1"/>
          </p:cNvPicPr>
          <p:nvPr/>
        </p:nvPicPr>
        <p:blipFill>
          <a:blip r:embed="rId3"/>
          <a:stretch>
            <a:fillRect/>
          </a:stretch>
        </p:blipFill>
        <p:spPr>
          <a:xfrm>
            <a:off x="-1949148" y="35772"/>
            <a:ext cx="11093148" cy="5481460"/>
          </a:xfrm>
          <a:prstGeom prst="rect">
            <a:avLst/>
          </a:prstGeom>
        </p:spPr>
      </p:pic>
    </p:spTree>
    <p:extLst>
      <p:ext uri="{BB962C8B-B14F-4D97-AF65-F5344CB8AC3E}">
        <p14:creationId xmlns:p14="http://schemas.microsoft.com/office/powerpoint/2010/main" val="3757771768"/>
      </p:ext>
    </p:extLst>
  </p:cSld>
  <p:clrMapOvr>
    <a:masterClrMapping/>
  </p:clrMapOvr>
  <p:transition spd="slow">
    <p:blinds dir="vert"/>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D2CDD75-F67B-449D-BB0B-6C1592B33BD9}"/>
              </a:ext>
            </a:extLst>
          </p:cNvPr>
          <p:cNvSpPr>
            <a:spLocks noGrp="1" noChangeArrowheads="1"/>
          </p:cNvSpPr>
          <p:nvPr>
            <p:ph type="title"/>
          </p:nvPr>
        </p:nvSpPr>
        <p:spPr>
          <a:xfrm>
            <a:off x="323528" y="6021288"/>
            <a:ext cx="8229600" cy="1143000"/>
          </a:xfrm>
        </p:spPr>
        <p:txBody>
          <a:bodyPr/>
          <a:lstStyle/>
          <a:p>
            <a:pPr eaLnBrk="1" hangingPunct="1"/>
            <a:r>
              <a:rPr lang="en-US" altLang="nl-NL" dirty="0">
                <a:solidFill>
                  <a:srgbClr val="E51B24"/>
                </a:solidFill>
                <a:latin typeface="Calibri" panose="020F0502020204030204" pitchFamily="34" charset="0"/>
              </a:rPr>
              <a:t>Website</a:t>
            </a:r>
          </a:p>
        </p:txBody>
      </p:sp>
      <p:sp>
        <p:nvSpPr>
          <p:cNvPr id="94211" name="Rectangle 3">
            <a:extLst>
              <a:ext uri="{FF2B5EF4-FFF2-40B4-BE49-F238E27FC236}">
                <a16:creationId xmlns:a16="http://schemas.microsoft.com/office/drawing/2014/main" id="{502B52C0-B9B2-4545-BCC3-7F28F45C2417}"/>
              </a:ext>
            </a:extLst>
          </p:cNvPr>
          <p:cNvSpPr>
            <a:spLocks noGrp="1" noChangeArrowheads="1"/>
          </p:cNvSpPr>
          <p:nvPr>
            <p:ph type="body" idx="1"/>
          </p:nvPr>
        </p:nvSpPr>
        <p:spPr/>
        <p:txBody>
          <a:bodyPr/>
          <a:lstStyle/>
          <a:p>
            <a:pPr eaLnBrk="1" hangingPunct="1"/>
            <a:endParaRPr lang="nl-NL" altLang="nl-NL" dirty="0"/>
          </a:p>
        </p:txBody>
      </p:sp>
      <p:pic>
        <p:nvPicPr>
          <p:cNvPr id="3" name="Afbeelding 2">
            <a:extLst>
              <a:ext uri="{FF2B5EF4-FFF2-40B4-BE49-F238E27FC236}">
                <a16:creationId xmlns:a16="http://schemas.microsoft.com/office/drawing/2014/main" id="{E34AB728-C86E-4D7D-B081-18979ECA9C91}"/>
              </a:ext>
            </a:extLst>
          </p:cNvPr>
          <p:cNvPicPr>
            <a:picLocks noChangeAspect="1"/>
          </p:cNvPicPr>
          <p:nvPr/>
        </p:nvPicPr>
        <p:blipFill>
          <a:blip r:embed="rId3"/>
          <a:stretch>
            <a:fillRect/>
          </a:stretch>
        </p:blipFill>
        <p:spPr>
          <a:xfrm>
            <a:off x="-2268760" y="-243408"/>
            <a:ext cx="14110703" cy="6587490"/>
          </a:xfrm>
          <a:prstGeom prst="rect">
            <a:avLst/>
          </a:prstGeom>
        </p:spPr>
      </p:pic>
    </p:spTree>
  </p:cSld>
  <p:clrMapOvr>
    <a:masterClrMapping/>
  </p:clrMapOvr>
  <p:transition spd="slow">
    <p:blinds dir="vert"/>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8BD7164-BEF9-4FEA-9499-D30685336007}"/>
              </a:ext>
            </a:extLst>
          </p:cNvPr>
          <p:cNvSpPr>
            <a:spLocks noGrp="1" noChangeArrowheads="1"/>
          </p:cNvSpPr>
          <p:nvPr>
            <p:ph type="title"/>
          </p:nvPr>
        </p:nvSpPr>
        <p:spPr>
          <a:xfrm>
            <a:off x="971550" y="292100"/>
            <a:ext cx="7427913" cy="1143000"/>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Controles POH</a:t>
            </a:r>
          </a:p>
        </p:txBody>
      </p:sp>
      <p:pic>
        <p:nvPicPr>
          <p:cNvPr id="95235" name="Picture 5">
            <a:extLst>
              <a:ext uri="{FF2B5EF4-FFF2-40B4-BE49-F238E27FC236}">
                <a16:creationId xmlns:a16="http://schemas.microsoft.com/office/drawing/2014/main" id="{55B5E983-14D1-443E-A8F6-22D37F2F4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7">
            <a:extLst>
              <a:ext uri="{FF2B5EF4-FFF2-40B4-BE49-F238E27FC236}">
                <a16:creationId xmlns:a16="http://schemas.microsoft.com/office/drawing/2014/main" id="{61CE1254-1902-4E9D-82F2-DFCDC8B52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hthoek 1">
            <a:extLst>
              <a:ext uri="{FF2B5EF4-FFF2-40B4-BE49-F238E27FC236}">
                <a16:creationId xmlns:a16="http://schemas.microsoft.com/office/drawing/2014/main" id="{37814806-237E-4592-966E-AC406D64EDA4}"/>
              </a:ext>
            </a:extLst>
          </p:cNvPr>
          <p:cNvSpPr>
            <a:spLocks noChangeArrowheads="1"/>
          </p:cNvSpPr>
          <p:nvPr/>
        </p:nvSpPr>
        <p:spPr bwMode="auto">
          <a:xfrm>
            <a:off x="695325" y="2105025"/>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800" dirty="0">
                <a:latin typeface="Calibri" panose="020F0502020204030204" pitchFamily="34" charset="0"/>
                <a:cs typeface="Tahoma" panose="020B0604030504040204" pitchFamily="34" charset="0"/>
              </a:rPr>
              <a:t>Inbedden in controles CVRM of diabetes!</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(protocol in HIS)</a:t>
            </a:r>
          </a:p>
        </p:txBody>
      </p:sp>
      <p:pic>
        <p:nvPicPr>
          <p:cNvPr id="95238" name="Afbeelding 6">
            <a:extLst>
              <a:ext uri="{FF2B5EF4-FFF2-40B4-BE49-F238E27FC236}">
                <a16:creationId xmlns:a16="http://schemas.microsoft.com/office/drawing/2014/main" id="{92892663-1DA5-4BDA-9C85-364279D095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 calcmode="lin" valueType="num">
                                      <p:cBhvr additive="base">
                                        <p:cTn id="7" dur="500" fill="hold"/>
                                        <p:tgtEl>
                                          <p:spTgt spid="112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87114C-850E-4B6A-87DA-D08DD76BC72A}"/>
              </a:ext>
            </a:extLst>
          </p:cNvPr>
          <p:cNvSpPr>
            <a:spLocks noGrp="1" noChangeArrowheads="1"/>
          </p:cNvSpPr>
          <p:nvPr>
            <p:ph type="title"/>
          </p:nvPr>
        </p:nvSpPr>
        <p:spPr>
          <a:xfrm>
            <a:off x="971550" y="333375"/>
            <a:ext cx="7427913" cy="1143000"/>
          </a:xfrm>
        </p:spPr>
        <p:txBody>
          <a:bodyPr/>
          <a:lstStyle/>
          <a:p>
            <a:pPr eaLnBrk="1" hangingPunct="1"/>
            <a:r>
              <a:rPr lang="nl-NL" altLang="nl-NL">
                <a:solidFill>
                  <a:srgbClr val="E51B24"/>
                </a:solidFill>
                <a:latin typeface="Calibri" panose="020F0502020204030204" pitchFamily="34" charset="0"/>
                <a:cs typeface="Tahoma" panose="020B0604030504040204" pitchFamily="34" charset="0"/>
              </a:rPr>
              <a:t>Controles POH</a:t>
            </a:r>
          </a:p>
        </p:txBody>
      </p:sp>
      <p:pic>
        <p:nvPicPr>
          <p:cNvPr id="96259" name="Picture 5">
            <a:extLst>
              <a:ext uri="{FF2B5EF4-FFF2-40B4-BE49-F238E27FC236}">
                <a16:creationId xmlns:a16="http://schemas.microsoft.com/office/drawing/2014/main" id="{A0DDF680-51E0-4D8F-B67F-EA011C1E2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7">
            <a:extLst>
              <a:ext uri="{FF2B5EF4-FFF2-40B4-BE49-F238E27FC236}">
                <a16:creationId xmlns:a16="http://schemas.microsoft.com/office/drawing/2014/main" id="{40BD6583-1916-4ED3-A1E4-B14012948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Rechthoek 1">
            <a:extLst>
              <a:ext uri="{FF2B5EF4-FFF2-40B4-BE49-F238E27FC236}">
                <a16:creationId xmlns:a16="http://schemas.microsoft.com/office/drawing/2014/main" id="{60F41A5A-56F3-44BF-AEC3-D701B76C0FDF}"/>
              </a:ext>
            </a:extLst>
          </p:cNvPr>
          <p:cNvSpPr>
            <a:spLocks noChangeArrowheads="1"/>
          </p:cNvSpPr>
          <p:nvPr/>
        </p:nvSpPr>
        <p:spPr bwMode="auto">
          <a:xfrm>
            <a:off x="971550" y="1628775"/>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Anamnese</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LO</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Aanvullend onderzoek (jaarlijks):</a:t>
            </a:r>
            <a:br>
              <a:rPr lang="nl-NL" altLang="nl-NL" sz="2800" dirty="0">
                <a:latin typeface="Calibri" panose="020F0502020204030204" pitchFamily="34" charset="0"/>
                <a:cs typeface="Tahoma" panose="020B0604030504040204" pitchFamily="34" charset="0"/>
              </a:rPr>
            </a:br>
            <a:r>
              <a:rPr lang="nl-NL" altLang="nl-NL" sz="2800" dirty="0">
                <a:latin typeface="Calibri" panose="020F0502020204030204" pitchFamily="34" charset="0"/>
                <a:cs typeface="Tahoma" panose="020B0604030504040204" pitchFamily="34" charset="0"/>
              </a:rPr>
              <a:t>Na, K, creatinine (CKD-epi), glucose nuchter, </a:t>
            </a:r>
            <a:br>
              <a:rPr lang="nl-NL" altLang="nl-NL" sz="2800" dirty="0">
                <a:latin typeface="Calibri" panose="020F0502020204030204" pitchFamily="34" charset="0"/>
                <a:cs typeface="Tahoma" panose="020B0604030504040204" pitchFamily="34" charset="0"/>
              </a:rPr>
            </a:br>
            <a:r>
              <a:rPr lang="nl-NL" altLang="nl-NL" sz="2800" dirty="0" err="1">
                <a:solidFill>
                  <a:srgbClr val="FF0000"/>
                </a:solidFill>
                <a:latin typeface="Calibri" panose="020F0502020204030204" pitchFamily="34" charset="0"/>
                <a:cs typeface="Tahoma" panose="020B0604030504040204" pitchFamily="34" charset="0"/>
              </a:rPr>
              <a:t>Hb</a:t>
            </a:r>
            <a:r>
              <a:rPr lang="nl-NL" altLang="nl-NL" sz="2800" dirty="0">
                <a:latin typeface="Calibri" panose="020F0502020204030204" pitchFamily="34" charset="0"/>
                <a:cs typeface="Tahoma" panose="020B0604030504040204" pitchFamily="34" charset="0"/>
              </a:rPr>
              <a:t> en (op indicatie) ECG</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eaLnBrk="1" hangingPunct="1">
              <a:spcBef>
                <a:spcPct val="0"/>
              </a:spcBef>
              <a:buSzPct val="60000"/>
              <a:buFont typeface="Webdings" panose="05030102010509060703" pitchFamily="18" charset="2"/>
              <a:buChar char="Y"/>
            </a:pPr>
            <a:r>
              <a:rPr lang="nl-NL" altLang="nl-NL" sz="2800" dirty="0">
                <a:latin typeface="Calibri" panose="020F0502020204030204" pitchFamily="34" charset="0"/>
                <a:cs typeface="Tahoma" panose="020B0604030504040204" pitchFamily="34" charset="0"/>
              </a:rPr>
              <a:t>Frequentie 1-4x/jaar</a:t>
            </a:r>
          </a:p>
          <a:p>
            <a:pPr eaLnBrk="1" hangingPunct="1">
              <a:spcBef>
                <a:spcPct val="0"/>
              </a:spcBef>
              <a:buSzPct val="60000"/>
              <a:buFont typeface="Webdings" panose="05030102010509060703" pitchFamily="18" charset="2"/>
              <a:buChar char="Y"/>
            </a:pPr>
            <a:endParaRPr lang="nl-NL" altLang="nl-NL" sz="2800" dirty="0">
              <a:latin typeface="Calibri" panose="020F0502020204030204" pitchFamily="34" charset="0"/>
            </a:endParaRPr>
          </a:p>
        </p:txBody>
      </p:sp>
      <p:pic>
        <p:nvPicPr>
          <p:cNvPr id="96262" name="Afbeelding 6">
            <a:extLst>
              <a:ext uri="{FF2B5EF4-FFF2-40B4-BE49-F238E27FC236}">
                <a16:creationId xmlns:a16="http://schemas.microsoft.com/office/drawing/2014/main" id="{5A1D37B5-6DAD-4A59-9162-70A5667F4C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 calcmode="lin" valueType="num">
                                      <p:cBhvr additive="base">
                                        <p:cTn id="7" dur="500" fill="hold"/>
                                        <p:tgtEl>
                                          <p:spTgt spid="573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9">
                                            <p:txEl>
                                              <p:pRg st="1" end="1"/>
                                            </p:txEl>
                                          </p:spTgt>
                                        </p:tgtEl>
                                        <p:attrNameLst>
                                          <p:attrName>style.visibility</p:attrName>
                                        </p:attrNameLst>
                                      </p:cBhvr>
                                      <p:to>
                                        <p:strVal val="visible"/>
                                      </p:to>
                                    </p:set>
                                    <p:anim calcmode="lin" valueType="num">
                                      <p:cBhvr additive="base">
                                        <p:cTn id="13" dur="500" fill="hold"/>
                                        <p:tgtEl>
                                          <p:spTgt spid="573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9">
                                            <p:txEl>
                                              <p:pRg st="2" end="2"/>
                                            </p:txEl>
                                          </p:spTgt>
                                        </p:tgtEl>
                                        <p:attrNameLst>
                                          <p:attrName>style.visibility</p:attrName>
                                        </p:attrNameLst>
                                      </p:cBhvr>
                                      <p:to>
                                        <p:strVal val="visible"/>
                                      </p:to>
                                    </p:set>
                                    <p:anim calcmode="lin" valueType="num">
                                      <p:cBhvr additive="base">
                                        <p:cTn id="19" dur="500" fill="hold"/>
                                        <p:tgtEl>
                                          <p:spTgt spid="573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349">
                                            <p:txEl>
                                              <p:pRg st="3" end="3"/>
                                            </p:txEl>
                                          </p:spTgt>
                                        </p:tgtEl>
                                        <p:attrNameLst>
                                          <p:attrName>style.visibility</p:attrName>
                                        </p:attrNameLst>
                                      </p:cBhvr>
                                      <p:to>
                                        <p:strVal val="visible"/>
                                      </p:to>
                                    </p:set>
                                    <p:anim calcmode="lin" valueType="num">
                                      <p:cBhvr additive="base">
                                        <p:cTn id="25" dur="500" fill="hold"/>
                                        <p:tgtEl>
                                          <p:spTgt spid="573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FF3D12B-ED0C-4583-A0E4-CBC7328C7642}"/>
              </a:ext>
            </a:extLst>
          </p:cNvPr>
          <p:cNvSpPr>
            <a:spLocks noGrp="1" noChangeArrowheads="1"/>
          </p:cNvSpPr>
          <p:nvPr>
            <p:ph type="title"/>
          </p:nvPr>
        </p:nvSpPr>
        <p:spPr>
          <a:xfrm>
            <a:off x="1258888" y="274638"/>
            <a:ext cx="7427912" cy="1143000"/>
          </a:xfrm>
        </p:spPr>
        <p:txBody>
          <a:bodyPr/>
          <a:lstStyle/>
          <a:p>
            <a:pPr algn="l" eaLnBrk="1" hangingPunct="1"/>
            <a:r>
              <a:rPr lang="nl-NL" altLang="nl-NL">
                <a:solidFill>
                  <a:srgbClr val="E51B24"/>
                </a:solidFill>
                <a:latin typeface="Calibri" panose="020F0502020204030204" pitchFamily="34" charset="0"/>
              </a:rPr>
              <a:t>Instructie patiënt</a:t>
            </a:r>
          </a:p>
        </p:txBody>
      </p:sp>
      <p:pic>
        <p:nvPicPr>
          <p:cNvPr id="97283" name="Picture 5">
            <a:extLst>
              <a:ext uri="{FF2B5EF4-FFF2-40B4-BE49-F238E27FC236}">
                <a16:creationId xmlns:a16="http://schemas.microsoft.com/office/drawing/2014/main" id="{7AC3ECCA-4AEF-4E3D-B041-14DAEE175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7">
            <a:extLst>
              <a:ext uri="{FF2B5EF4-FFF2-40B4-BE49-F238E27FC236}">
                <a16:creationId xmlns:a16="http://schemas.microsoft.com/office/drawing/2014/main" id="{6E7EDBC3-A613-44F3-A121-EED672805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a:extLst>
              <a:ext uri="{FF2B5EF4-FFF2-40B4-BE49-F238E27FC236}">
                <a16:creationId xmlns:a16="http://schemas.microsoft.com/office/drawing/2014/main" id="{790C31AE-77B6-482E-962E-93AB274DD896}"/>
              </a:ext>
            </a:extLst>
          </p:cNvPr>
          <p:cNvSpPr>
            <a:spLocks noChangeArrowheads="1"/>
          </p:cNvSpPr>
          <p:nvPr/>
        </p:nvSpPr>
        <p:spPr bwMode="auto">
          <a:xfrm>
            <a:off x="611188" y="1412875"/>
            <a:ext cx="8008937"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800" dirty="0">
                <a:latin typeface="Calibri" panose="020F0502020204030204" pitchFamily="34" charset="0"/>
                <a:cs typeface="Tahoma" panose="020B0604030504040204" pitchFamily="34" charset="0"/>
              </a:rPr>
              <a:t>Contact bij:</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eaLnBrk="1" hangingPunct="1">
              <a:spcBef>
                <a:spcPct val="0"/>
              </a:spcBef>
              <a:buSzPct val="60000"/>
              <a:buFont typeface="Webdings" panose="05030102010509060703" pitchFamily="18" charset="2"/>
              <a:buChar char="Y"/>
              <a:defRPr/>
            </a:pPr>
            <a:r>
              <a:rPr lang="nl-NL" altLang="nl-NL" sz="2800" dirty="0">
                <a:latin typeface="Calibri" panose="020F0502020204030204" pitchFamily="34" charset="0"/>
                <a:cs typeface="Tahoma" panose="020B0604030504040204" pitchFamily="34" charset="0"/>
              </a:rPr>
              <a:t>Gewichtstoename ≥2kg binnen drie dagen</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eaLnBrk="1" hangingPunct="1">
              <a:spcBef>
                <a:spcPct val="0"/>
              </a:spcBef>
              <a:buSzPct val="60000"/>
              <a:buFont typeface="Webdings" panose="05030102010509060703" pitchFamily="18" charset="2"/>
              <a:buChar char="Y"/>
              <a:defRPr/>
            </a:pPr>
            <a:r>
              <a:rPr lang="nl-NL" altLang="nl-NL" sz="2800" dirty="0">
                <a:latin typeface="Calibri" panose="020F0502020204030204" pitchFamily="34" charset="0"/>
                <a:cs typeface="Tahoma" panose="020B0604030504040204" pitchFamily="34" charset="0"/>
              </a:rPr>
              <a:t>Toename oedeem of benauwdheid</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eaLnBrk="1" hangingPunct="1">
              <a:spcBef>
                <a:spcPct val="0"/>
              </a:spcBef>
              <a:buSzPct val="60000"/>
              <a:buFont typeface="Webdings" panose="05030102010509060703" pitchFamily="18" charset="2"/>
              <a:buChar char="Y"/>
              <a:defRPr/>
            </a:pPr>
            <a:r>
              <a:rPr lang="nl-NL" altLang="nl-NL" sz="2800" dirty="0">
                <a:latin typeface="Calibri" panose="020F0502020204030204" pitchFamily="34" charset="0"/>
                <a:cs typeface="Tahoma" panose="020B0604030504040204" pitchFamily="34" charset="0"/>
              </a:rPr>
              <a:t>Plotseling verminderde inspanningsintolerantie</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eaLnBrk="1" hangingPunct="1">
              <a:spcBef>
                <a:spcPct val="0"/>
              </a:spcBef>
              <a:buSzPct val="60000"/>
              <a:buFont typeface="Webdings" panose="05030102010509060703" pitchFamily="18" charset="2"/>
              <a:buChar char="Y"/>
              <a:defRPr/>
            </a:pPr>
            <a:r>
              <a:rPr lang="nl-NL" altLang="nl-NL" sz="2800" dirty="0">
                <a:latin typeface="Calibri" panose="020F0502020204030204" pitchFamily="34" charset="0"/>
                <a:cs typeface="Tahoma" panose="020B0604030504040204" pitchFamily="34" charset="0"/>
              </a:rPr>
              <a:t>Meer benauwdheid en/of plassen ‘s nachts</a:t>
            </a:r>
            <a:br>
              <a:rPr lang="nl-NL" altLang="nl-NL" sz="2800" dirty="0">
                <a:latin typeface="Calibri" panose="020F0502020204030204" pitchFamily="34" charset="0"/>
                <a:cs typeface="Tahoma" panose="020B0604030504040204" pitchFamily="34" charset="0"/>
              </a:rPr>
            </a:br>
            <a:endParaRPr lang="nl-NL" altLang="nl-NL" sz="2800" dirty="0">
              <a:latin typeface="Calibri" panose="020F0502020204030204" pitchFamily="34" charset="0"/>
              <a:cs typeface="Tahoma" panose="020B0604030504040204" pitchFamily="34" charset="0"/>
            </a:endParaRPr>
          </a:p>
          <a:p>
            <a:pPr marL="457200" indent="-457200" eaLnBrk="1" hangingPunct="1">
              <a:spcBef>
                <a:spcPct val="0"/>
              </a:spcBef>
              <a:buSzPct val="60000"/>
              <a:buFont typeface="Webdings" panose="05030102010509060703" pitchFamily="18" charset="2"/>
              <a:buChar char="Y"/>
              <a:defRPr/>
            </a:pPr>
            <a:r>
              <a:rPr lang="nl-NL" altLang="nl-NL" sz="2800" dirty="0">
                <a:latin typeface="Calibri" panose="020F0502020204030204" pitchFamily="34" charset="0"/>
                <a:cs typeface="Tahoma" panose="020B0604030504040204" pitchFamily="34" charset="0"/>
              </a:rPr>
              <a:t>Hartkloppingen</a:t>
            </a:r>
            <a:endParaRPr lang="nl-NL" altLang="nl-NL" sz="2800" dirty="0">
              <a:latin typeface="Calibri" panose="020F0502020204030204" pitchFamily="34" charset="0"/>
            </a:endParaRPr>
          </a:p>
          <a:p>
            <a:pPr eaLnBrk="1" hangingPunct="1">
              <a:spcBef>
                <a:spcPct val="0"/>
              </a:spcBef>
              <a:defRPr/>
            </a:pPr>
            <a:endParaRPr lang="nl-NL" altLang="nl-NL" sz="2800" dirty="0">
              <a:solidFill>
                <a:schemeClr val="bg1"/>
              </a:solidFill>
              <a:latin typeface="Calisto MT" panose="02040603050505030304" pitchFamily="18" charset="0"/>
            </a:endParaRPr>
          </a:p>
          <a:p>
            <a:pPr eaLnBrk="1" hangingPunct="1">
              <a:spcBef>
                <a:spcPct val="0"/>
              </a:spcBef>
              <a:defRPr/>
            </a:pPr>
            <a:endParaRPr lang="nl-NL" altLang="nl-NL" sz="2800" dirty="0">
              <a:solidFill>
                <a:schemeClr val="bg1"/>
              </a:solidFill>
              <a:latin typeface="Calisto MT" panose="02040603050505030304" pitchFamily="18" charset="0"/>
            </a:endParaRPr>
          </a:p>
          <a:p>
            <a:pPr eaLnBrk="1" hangingPunct="1">
              <a:spcBef>
                <a:spcPct val="0"/>
              </a:spcBef>
              <a:defRPr/>
            </a:pPr>
            <a:endParaRPr lang="nl-NL" altLang="nl-NL" sz="2800" dirty="0">
              <a:solidFill>
                <a:schemeClr val="bg1"/>
              </a:solidFill>
              <a:latin typeface="Calisto MT" panose="02040603050505030304" pitchFamily="18" charset="0"/>
            </a:endParaRPr>
          </a:p>
        </p:txBody>
      </p:sp>
      <p:pic>
        <p:nvPicPr>
          <p:cNvPr id="97286" name="Afbeelding 6">
            <a:extLst>
              <a:ext uri="{FF2B5EF4-FFF2-40B4-BE49-F238E27FC236}">
                <a16:creationId xmlns:a16="http://schemas.microsoft.com/office/drawing/2014/main" id="{6DDC571E-C8B4-4856-9C10-3888F88450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F94F70-3FF3-4190-AFF2-E754E2B9E313}"/>
              </a:ext>
            </a:extLst>
          </p:cNvPr>
          <p:cNvSpPr>
            <a:spLocks noGrp="1" noChangeArrowheads="1"/>
          </p:cNvSpPr>
          <p:nvPr>
            <p:ph type="title"/>
          </p:nvPr>
        </p:nvSpPr>
        <p:spPr>
          <a:xfrm>
            <a:off x="792163" y="333375"/>
            <a:ext cx="7427912" cy="5170488"/>
          </a:xfrm>
        </p:spPr>
        <p:txBody>
          <a:bodyPr/>
          <a:lstStyle/>
          <a:p>
            <a:pPr eaLnBrk="1" hangingPunct="1">
              <a:defRPr/>
            </a:pPr>
            <a:br>
              <a:rPr lang="nl-NL" altLang="nl-NL" dirty="0">
                <a:solidFill>
                  <a:srgbClr val="E51B24"/>
                </a:solidFill>
                <a:effectLst>
                  <a:outerShdw blurRad="38100" dist="38100" dir="2700000" algn="tl">
                    <a:srgbClr val="000000">
                      <a:alpha val="43137"/>
                    </a:srgbClr>
                  </a:outerShdw>
                </a:effectLst>
                <a:latin typeface="Calibri" panose="020F0502020204030204" pitchFamily="34" charset="0"/>
              </a:rPr>
            </a:br>
            <a:r>
              <a:rPr lang="nl-NL" altLang="nl-NL" dirty="0">
                <a:solidFill>
                  <a:srgbClr val="E51B24"/>
                </a:solidFill>
                <a:latin typeface="Calibri" panose="020F0502020204030204" pitchFamily="34" charset="0"/>
              </a:rPr>
              <a:t>Overleg huisarts </a:t>
            </a:r>
            <a:br>
              <a:rPr lang="nl-NL" altLang="nl-NL" dirty="0">
                <a:solidFill>
                  <a:srgbClr val="E51B24"/>
                </a:solidFill>
                <a:latin typeface="Calibri" panose="020F0502020204030204" pitchFamily="34" charset="0"/>
              </a:rPr>
            </a:br>
            <a:r>
              <a:rPr lang="nl-NL" altLang="nl-NL" dirty="0">
                <a:solidFill>
                  <a:srgbClr val="E51B24"/>
                </a:solidFill>
                <a:latin typeface="Calibri" panose="020F0502020204030204" pitchFamily="34" charset="0"/>
              </a:rPr>
              <a:t>na elke controle !!</a:t>
            </a:r>
            <a:br>
              <a:rPr lang="nl-NL" altLang="nl-NL" dirty="0">
                <a:solidFill>
                  <a:srgbClr val="E51B24"/>
                </a:solidFill>
                <a:latin typeface="Calibri" panose="020F0502020204030204" pitchFamily="34" charset="0"/>
              </a:rPr>
            </a:br>
            <a:endParaRPr lang="nl-NL" altLang="nl-NL" dirty="0">
              <a:solidFill>
                <a:srgbClr val="E51B24"/>
              </a:solidFill>
              <a:latin typeface="Calibri" panose="020F0502020204030204" pitchFamily="34" charset="0"/>
            </a:endParaRPr>
          </a:p>
        </p:txBody>
      </p:sp>
      <p:pic>
        <p:nvPicPr>
          <p:cNvPr id="99331" name="Afbeelding 3">
            <a:extLst>
              <a:ext uri="{FF2B5EF4-FFF2-40B4-BE49-F238E27FC236}">
                <a16:creationId xmlns:a16="http://schemas.microsoft.com/office/drawing/2014/main" id="{01F453BD-4FF4-46CD-A0EB-FDD394ABA4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CBB0B72-43DB-4049-8CB2-E0690F7D6121}"/>
              </a:ext>
            </a:extLst>
          </p:cNvPr>
          <p:cNvSpPr>
            <a:spLocks noGrp="1" noChangeArrowheads="1"/>
          </p:cNvSpPr>
          <p:nvPr>
            <p:ph type="title"/>
          </p:nvPr>
        </p:nvSpPr>
        <p:spPr>
          <a:xfrm>
            <a:off x="419100" y="274638"/>
            <a:ext cx="8267700" cy="1143000"/>
          </a:xfrm>
        </p:spPr>
        <p:txBody>
          <a:bodyPr/>
          <a:lstStyle/>
          <a:p>
            <a:pPr algn="l" eaLnBrk="1" hangingPunct="1"/>
            <a:r>
              <a:rPr lang="nl-NL" altLang="nl-NL">
                <a:solidFill>
                  <a:srgbClr val="E51B24"/>
                </a:solidFill>
                <a:latin typeface="Calibri" panose="020F0502020204030204" pitchFamily="34" charset="0"/>
              </a:rPr>
              <a:t>Aandachtspunten overleg:</a:t>
            </a:r>
          </a:p>
        </p:txBody>
      </p:sp>
      <p:pic>
        <p:nvPicPr>
          <p:cNvPr id="100355" name="Picture 5">
            <a:extLst>
              <a:ext uri="{FF2B5EF4-FFF2-40B4-BE49-F238E27FC236}">
                <a16:creationId xmlns:a16="http://schemas.microsoft.com/office/drawing/2014/main" id="{8E8CF2D0-91EF-41AE-9285-66F9AEEB0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7">
            <a:extLst>
              <a:ext uri="{FF2B5EF4-FFF2-40B4-BE49-F238E27FC236}">
                <a16:creationId xmlns:a16="http://schemas.microsoft.com/office/drawing/2014/main" id="{95DED1B8-22E8-4C1B-9BFD-DF7EC6990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7" name="Rechthoek 1">
            <a:extLst>
              <a:ext uri="{FF2B5EF4-FFF2-40B4-BE49-F238E27FC236}">
                <a16:creationId xmlns:a16="http://schemas.microsoft.com/office/drawing/2014/main" id="{FFAAB0C3-A3D1-4D0C-9E19-15B43765C83F}"/>
              </a:ext>
            </a:extLst>
          </p:cNvPr>
          <p:cNvSpPr>
            <a:spLocks noChangeArrowheads="1"/>
          </p:cNvSpPr>
          <p:nvPr/>
        </p:nvSpPr>
        <p:spPr bwMode="auto">
          <a:xfrm>
            <a:off x="963613" y="1773238"/>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Verslechtering in NYHA-klasse</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Toename oedeem, kortademigheid, nachtelijke benauwdheid/plassen</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Hartkloppingen</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Duizeligheid</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Therapieontrouw</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Irregulaire pols (nieuw)</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Bij herhaling stijging of daling SBD &gt;20mmHg</a:t>
            </a:r>
          </a:p>
          <a:p>
            <a:pPr eaLnBrk="1" hangingPunct="1">
              <a:spcBef>
                <a:spcPct val="0"/>
              </a:spcBef>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Gewichtstoename &gt;2kg binnen 2 weken</a:t>
            </a:r>
          </a:p>
          <a:p>
            <a:pPr eaLnBrk="1" hangingPunct="1">
              <a:spcBef>
                <a:spcPct val="0"/>
              </a:spcBef>
              <a:buSzPct val="60000"/>
              <a:buFont typeface="Webdings" panose="05030102010509060703" pitchFamily="18" charset="2"/>
              <a:buChar char="Y"/>
            </a:pPr>
            <a:endParaRPr lang="nl-NL" altLang="nl-NL" sz="2800">
              <a:latin typeface="Calibri" panose="020F0502020204030204" pitchFamily="34" charset="0"/>
            </a:endParaRPr>
          </a:p>
        </p:txBody>
      </p:sp>
      <p:pic>
        <p:nvPicPr>
          <p:cNvPr id="100358" name="Afbeelding 6">
            <a:extLst>
              <a:ext uri="{FF2B5EF4-FFF2-40B4-BE49-F238E27FC236}">
                <a16:creationId xmlns:a16="http://schemas.microsoft.com/office/drawing/2014/main" id="{0BA219D1-45A1-4A13-991F-B0CB12E2D2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1378" name="Titel 1">
            <a:extLst>
              <a:ext uri="{FF2B5EF4-FFF2-40B4-BE49-F238E27FC236}">
                <a16:creationId xmlns:a16="http://schemas.microsoft.com/office/drawing/2014/main" id="{D8C740E2-647F-4A84-B252-3D12799E01E2}"/>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Overleg met tweede lijn</a:t>
            </a:r>
          </a:p>
        </p:txBody>
      </p:sp>
      <p:sp>
        <p:nvSpPr>
          <p:cNvPr id="61443" name="Tijdelijke aanduiding voor inhoud 2">
            <a:extLst>
              <a:ext uri="{FF2B5EF4-FFF2-40B4-BE49-F238E27FC236}">
                <a16:creationId xmlns:a16="http://schemas.microsoft.com/office/drawing/2014/main" id="{966502A0-9979-4681-A0BC-FB75E60252C6}"/>
              </a:ext>
            </a:extLst>
          </p:cNvPr>
          <p:cNvSpPr>
            <a:spLocks noGrp="1"/>
          </p:cNvSpPr>
          <p:nvPr>
            <p:ph idx="1"/>
          </p:nvPr>
        </p:nvSpPr>
        <p:spPr>
          <a:xfrm>
            <a:off x="468313" y="2349500"/>
            <a:ext cx="8229600" cy="1395413"/>
          </a:xfrm>
        </p:spPr>
        <p:txBody>
          <a:bodyPr/>
          <a:lstStyle/>
          <a:p>
            <a:pPr>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Hartfalenverpleegkundige altijd bereikbaar!</a:t>
            </a:r>
            <a:br>
              <a:rPr lang="nl-NL" altLang="nl-NL" sz="2800">
                <a:latin typeface="Calibri" panose="020F0502020204030204" pitchFamily="34" charset="0"/>
                <a:cs typeface="Tahoma" panose="020B0604030504040204" pitchFamily="34" charset="0"/>
              </a:rPr>
            </a:br>
            <a:endParaRPr lang="nl-NL" altLang="nl-NL" sz="2800">
              <a:latin typeface="Calibri" panose="020F0502020204030204" pitchFamily="34" charset="0"/>
              <a:cs typeface="Tahoma" panose="020B0604030504040204" pitchFamily="34" charset="0"/>
            </a:endParaRPr>
          </a:p>
          <a:p>
            <a:pPr>
              <a:buSzPct val="60000"/>
              <a:buFont typeface="Webdings" panose="05030102010509060703" pitchFamily="18" charset="2"/>
              <a:buChar char="Y"/>
            </a:pPr>
            <a:r>
              <a:rPr lang="nl-NL" altLang="nl-NL" sz="2800">
                <a:latin typeface="Calibri" panose="020F0502020204030204" pitchFamily="34" charset="0"/>
                <a:cs typeface="Tahoma" panose="020B0604030504040204" pitchFamily="34" charset="0"/>
              </a:rPr>
              <a:t>(Hartfalen)cardioloog bereikbaar voor huisarts</a:t>
            </a:r>
          </a:p>
          <a:p>
            <a:pPr>
              <a:buSzPct val="60000"/>
              <a:buFont typeface="Webdings" panose="05030102010509060703" pitchFamily="18" charset="2"/>
              <a:buChar char="Y"/>
            </a:pPr>
            <a:endParaRPr lang="nl-NL" altLang="nl-NL">
              <a:latin typeface="Calibri" panose="020F0502020204030204" pitchFamily="34" charset="0"/>
            </a:endParaRPr>
          </a:p>
        </p:txBody>
      </p:sp>
      <p:pic>
        <p:nvPicPr>
          <p:cNvPr id="101380" name="Afbeelding 4">
            <a:extLst>
              <a:ext uri="{FF2B5EF4-FFF2-40B4-BE49-F238E27FC236}">
                <a16:creationId xmlns:a16="http://schemas.microsoft.com/office/drawing/2014/main" id="{D1688F53-4825-418E-99D9-DDE1595FD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402" name="Titel 1">
            <a:extLst>
              <a:ext uri="{FF2B5EF4-FFF2-40B4-BE49-F238E27FC236}">
                <a16:creationId xmlns:a16="http://schemas.microsoft.com/office/drawing/2014/main" id="{2F8141C2-8D6C-4A41-A130-825D91E10713}"/>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Bijzondere groepen</a:t>
            </a:r>
          </a:p>
        </p:txBody>
      </p:sp>
      <p:sp>
        <p:nvSpPr>
          <p:cNvPr id="102403" name="Tijdelijke aanduiding voor inhoud 2">
            <a:extLst>
              <a:ext uri="{FF2B5EF4-FFF2-40B4-BE49-F238E27FC236}">
                <a16:creationId xmlns:a16="http://schemas.microsoft.com/office/drawing/2014/main" id="{33584B8B-0593-4C52-B4B8-14E6856E8E44}"/>
              </a:ext>
            </a:extLst>
          </p:cNvPr>
          <p:cNvSpPr>
            <a:spLocks noGrp="1"/>
          </p:cNvSpPr>
          <p:nvPr>
            <p:ph idx="1"/>
          </p:nvPr>
        </p:nvSpPr>
        <p:spPr>
          <a:xfrm>
            <a:off x="2051050" y="2349500"/>
            <a:ext cx="5040313" cy="2735263"/>
          </a:xfrm>
        </p:spPr>
        <p:txBody>
          <a:bodyPr/>
          <a:lstStyle/>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Zeer kwetsbare ouderen</a:t>
            </a:r>
            <a:br>
              <a:rPr lang="nl-NL" altLang="nl-NL" sz="2800">
                <a:latin typeface="Trebuchet MS" panose="020B0603020202020204" pitchFamily="34" charset="0"/>
                <a:cs typeface="Tahoma" panose="020B0604030504040204" pitchFamily="34" charset="0"/>
              </a:rPr>
            </a:br>
            <a:endParaRPr lang="nl-NL" altLang="nl-NL" sz="2800">
              <a:latin typeface="Trebuchet MS" panose="020B0603020202020204" pitchFamily="34" charset="0"/>
              <a:cs typeface="Tahoma" panose="020B0604030504040204" pitchFamily="34" charset="0"/>
            </a:endParaRP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Palliatief hartfalen</a:t>
            </a:r>
            <a:endParaRPr lang="nl-NL" altLang="nl-NL"/>
          </a:p>
        </p:txBody>
      </p:sp>
      <p:pic>
        <p:nvPicPr>
          <p:cNvPr id="102404" name="Afbeelding 4">
            <a:extLst>
              <a:ext uri="{FF2B5EF4-FFF2-40B4-BE49-F238E27FC236}">
                <a16:creationId xmlns:a16="http://schemas.microsoft.com/office/drawing/2014/main" id="{DBEA4BE1-93EE-4F66-A06D-22B2A4ECBD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2FC218C9-B479-45C8-9AAE-0A9284CB07F4}"/>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Zeer kwetsbare ouderen</a:t>
            </a:r>
          </a:p>
        </p:txBody>
      </p:sp>
      <p:sp>
        <p:nvSpPr>
          <p:cNvPr id="62467" name="Tijdelijke aanduiding voor inhoud 2">
            <a:extLst>
              <a:ext uri="{FF2B5EF4-FFF2-40B4-BE49-F238E27FC236}">
                <a16:creationId xmlns:a16="http://schemas.microsoft.com/office/drawing/2014/main" id="{FBD4275B-AE05-4AC4-B69F-23347CAC85F7}"/>
              </a:ext>
            </a:extLst>
          </p:cNvPr>
          <p:cNvSpPr>
            <a:spLocks noGrp="1"/>
          </p:cNvSpPr>
          <p:nvPr>
            <p:ph idx="1"/>
          </p:nvPr>
        </p:nvSpPr>
        <p:spPr>
          <a:xfrm>
            <a:off x="1763713" y="2349500"/>
            <a:ext cx="5040312" cy="1395413"/>
          </a:xfrm>
        </p:spPr>
        <p:txBody>
          <a:bodyPr/>
          <a:lstStyle/>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Terughoudend beleid</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Individueel beleid</a:t>
            </a:r>
          </a:p>
          <a:p>
            <a:endParaRPr lang="nl-NL" altLang="nl-NL"/>
          </a:p>
        </p:txBody>
      </p:sp>
      <p:pic>
        <p:nvPicPr>
          <p:cNvPr id="103428" name="Afbeelding 4">
            <a:extLst>
              <a:ext uri="{FF2B5EF4-FFF2-40B4-BE49-F238E27FC236}">
                <a16:creationId xmlns:a16="http://schemas.microsoft.com/office/drawing/2014/main" id="{89B87338-F61C-4057-830F-C4115FC8A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26300-86A0-427B-9029-9A891EFC3803}"/>
              </a:ext>
            </a:extLst>
          </p:cNvPr>
          <p:cNvSpPr>
            <a:spLocks noGrp="1"/>
          </p:cNvSpPr>
          <p:nvPr>
            <p:ph type="title"/>
          </p:nvPr>
        </p:nvSpPr>
        <p:spPr/>
        <p:txBody>
          <a:bodyPr>
            <a:normAutofit fontScale="90000"/>
          </a:bodyPr>
          <a:lstStyle/>
          <a:p>
            <a:pPr>
              <a:defRPr/>
            </a:pPr>
            <a:r>
              <a:rPr lang="nl-NL" dirty="0" err="1">
                <a:solidFill>
                  <a:srgbClr val="E51B24"/>
                </a:solidFill>
                <a:latin typeface="Calibri" panose="020F0502020204030204" pitchFamily="34" charset="0"/>
              </a:rPr>
              <a:t>Neurohormonale</a:t>
            </a:r>
            <a:r>
              <a:rPr lang="nl-NL" dirty="0">
                <a:solidFill>
                  <a:srgbClr val="E51B24"/>
                </a:solidFill>
                <a:latin typeface="Calibri" panose="020F0502020204030204" pitchFamily="34" charset="0"/>
              </a:rPr>
              <a:t> activatie: </a:t>
            </a:r>
            <a:br>
              <a:rPr lang="nl-NL" dirty="0">
                <a:solidFill>
                  <a:srgbClr val="E51B24"/>
                </a:solidFill>
                <a:latin typeface="Calibri" panose="020F0502020204030204" pitchFamily="34" charset="0"/>
              </a:rPr>
            </a:br>
            <a:r>
              <a:rPr lang="nl-NL" dirty="0">
                <a:solidFill>
                  <a:srgbClr val="E51B24"/>
                </a:solidFill>
                <a:latin typeface="Calibri" panose="020F0502020204030204" pitchFamily="34" charset="0"/>
              </a:rPr>
              <a:t>de effecten</a:t>
            </a:r>
          </a:p>
        </p:txBody>
      </p:sp>
      <p:sp>
        <p:nvSpPr>
          <p:cNvPr id="11267" name="Tijdelijke aanduiding voor inhoud 2">
            <a:extLst>
              <a:ext uri="{FF2B5EF4-FFF2-40B4-BE49-F238E27FC236}">
                <a16:creationId xmlns:a16="http://schemas.microsoft.com/office/drawing/2014/main" id="{37CB5F88-6E76-40DB-8AF3-EF0663A8F036}"/>
              </a:ext>
            </a:extLst>
          </p:cNvPr>
          <p:cNvSpPr>
            <a:spLocks noGrp="1"/>
          </p:cNvSpPr>
          <p:nvPr>
            <p:ph idx="1"/>
          </p:nvPr>
        </p:nvSpPr>
        <p:spPr>
          <a:xfrm>
            <a:off x="539750" y="1844675"/>
            <a:ext cx="8229600" cy="4525963"/>
          </a:xfrm>
        </p:spPr>
        <p:txBody>
          <a:bodyPr/>
          <a:lstStyle/>
          <a:p>
            <a:pPr>
              <a:buSzPct val="60000"/>
              <a:buFont typeface="Webdings" panose="05030102010509060703" pitchFamily="18" charset="2"/>
              <a:buChar char="Y"/>
            </a:pPr>
            <a:r>
              <a:rPr lang="nl-NL" altLang="nl-NL" sz="2800">
                <a:solidFill>
                  <a:schemeClr val="tx2"/>
                </a:solidFill>
                <a:latin typeface="Calibri" panose="020F0502020204030204" pitchFamily="34" charset="0"/>
              </a:rPr>
              <a:t>Coronaire en perifere vasoconstrictie</a:t>
            </a:r>
          </a:p>
          <a:p>
            <a:pPr>
              <a:buSzPct val="60000"/>
              <a:buFont typeface="Webdings" panose="05030102010509060703" pitchFamily="18" charset="2"/>
              <a:buChar char="Y"/>
            </a:pPr>
            <a:r>
              <a:rPr lang="nl-NL" altLang="nl-NL" sz="2800">
                <a:solidFill>
                  <a:schemeClr val="tx2"/>
                </a:solidFill>
                <a:latin typeface="Calibri" panose="020F0502020204030204" pitchFamily="34" charset="0"/>
              </a:rPr>
              <a:t>Water- en zoutretentie</a:t>
            </a:r>
          </a:p>
          <a:p>
            <a:pPr>
              <a:buSzPct val="60000"/>
              <a:buFont typeface="Webdings" panose="05030102010509060703" pitchFamily="18" charset="2"/>
              <a:buChar char="Y"/>
            </a:pPr>
            <a:r>
              <a:rPr lang="nl-NL" altLang="nl-NL" sz="2800">
                <a:solidFill>
                  <a:schemeClr val="tx2"/>
                </a:solidFill>
                <a:latin typeface="Calibri" panose="020F0502020204030204" pitchFamily="34" charset="0"/>
              </a:rPr>
              <a:t>Hypokaliëmie (aritmogeen)</a:t>
            </a:r>
          </a:p>
          <a:p>
            <a:pPr>
              <a:buSzPct val="60000"/>
              <a:buFont typeface="Webdings" panose="05030102010509060703" pitchFamily="18" charset="2"/>
              <a:buChar char="Y"/>
            </a:pPr>
            <a:r>
              <a:rPr lang="nl-NL" altLang="nl-NL" sz="2800">
                <a:solidFill>
                  <a:schemeClr val="tx2"/>
                </a:solidFill>
                <a:latin typeface="Calibri" panose="020F0502020204030204" pitchFamily="34" charset="0"/>
              </a:rPr>
              <a:t>Catecholaminen-effecten (cardiotoxiciteit)</a:t>
            </a:r>
          </a:p>
          <a:p>
            <a:pPr>
              <a:buSzPct val="60000"/>
              <a:buFont typeface="Webdings" panose="05030102010509060703" pitchFamily="18" charset="2"/>
              <a:buChar char="Y"/>
            </a:pPr>
            <a:r>
              <a:rPr lang="nl-NL" altLang="nl-NL" sz="2800">
                <a:solidFill>
                  <a:schemeClr val="tx2"/>
                </a:solidFill>
                <a:latin typeface="Calibri" panose="020F0502020204030204" pitchFamily="34" charset="0"/>
              </a:rPr>
              <a:t>Afname variatie in de hartfrequentie</a:t>
            </a:r>
          </a:p>
          <a:p>
            <a:pPr>
              <a:buSzPct val="60000"/>
              <a:buFont typeface="Webdings" panose="05030102010509060703" pitchFamily="18" charset="2"/>
              <a:buChar char="Y"/>
            </a:pPr>
            <a:r>
              <a:rPr lang="nl-NL" altLang="nl-NL" sz="2800">
                <a:solidFill>
                  <a:schemeClr val="tx2"/>
                </a:solidFill>
                <a:latin typeface="Calibri" panose="020F0502020204030204" pitchFamily="34" charset="0"/>
              </a:rPr>
              <a:t>Dorst</a:t>
            </a:r>
            <a:endParaRPr lang="nl-NL" altLang="nl-NL">
              <a:solidFill>
                <a:schemeClr val="tx2"/>
              </a:solidFill>
              <a:latin typeface="Calibri" panose="020F0502020204030204" pitchFamily="34" charset="0"/>
            </a:endParaRPr>
          </a:p>
        </p:txBody>
      </p:sp>
      <p:pic>
        <p:nvPicPr>
          <p:cNvPr id="11268" name="Afbeelding 4">
            <a:extLst>
              <a:ext uri="{FF2B5EF4-FFF2-40B4-BE49-F238E27FC236}">
                <a16:creationId xmlns:a16="http://schemas.microsoft.com/office/drawing/2014/main" id="{419199F9-7A37-48BB-82D2-DC57A3F4AD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4450" name="Titel 1">
            <a:extLst>
              <a:ext uri="{FF2B5EF4-FFF2-40B4-BE49-F238E27FC236}">
                <a16:creationId xmlns:a16="http://schemas.microsoft.com/office/drawing/2014/main" id="{B58C4214-DB7A-4E54-826B-3221EBF98B02}"/>
              </a:ext>
            </a:extLst>
          </p:cNvPr>
          <p:cNvSpPr>
            <a:spLocks noGrp="1"/>
          </p:cNvSpPr>
          <p:nvPr>
            <p:ph type="title"/>
          </p:nvPr>
        </p:nvSpPr>
        <p:spPr/>
        <p:txBody>
          <a:bodyPr/>
          <a:lstStyle/>
          <a:p>
            <a:r>
              <a:rPr lang="nl-NL" altLang="nl-NL">
                <a:solidFill>
                  <a:srgbClr val="E51B24"/>
                </a:solidFill>
                <a:latin typeface="Calibri" panose="020F0502020204030204" pitchFamily="34" charset="0"/>
                <a:cs typeface="Tahoma" panose="020B0604030504040204" pitchFamily="34" charset="0"/>
              </a:rPr>
              <a:t>Palliatief hartfalen</a:t>
            </a:r>
          </a:p>
        </p:txBody>
      </p:sp>
      <p:sp>
        <p:nvSpPr>
          <p:cNvPr id="63491" name="Tijdelijke aanduiding voor inhoud 2">
            <a:extLst>
              <a:ext uri="{FF2B5EF4-FFF2-40B4-BE49-F238E27FC236}">
                <a16:creationId xmlns:a16="http://schemas.microsoft.com/office/drawing/2014/main" id="{DE553F37-AB80-4E51-A052-98F1C8A8F01D}"/>
              </a:ext>
            </a:extLst>
          </p:cNvPr>
          <p:cNvSpPr>
            <a:spLocks noGrp="1"/>
          </p:cNvSpPr>
          <p:nvPr>
            <p:ph idx="1"/>
          </p:nvPr>
        </p:nvSpPr>
        <p:spPr>
          <a:xfrm>
            <a:off x="1692275" y="1700213"/>
            <a:ext cx="6337300" cy="3960812"/>
          </a:xfrm>
        </p:spPr>
        <p:txBody>
          <a:bodyPr/>
          <a:lstStyle/>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Afsluitend gesprek cardioloog</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Overdracht eerste lijn </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Bijzonder schakelconsult</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Individueel beleid</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Aandacht voor angst en depressie</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In principe geen opname ZH meer</a:t>
            </a:r>
          </a:p>
          <a:p>
            <a:pPr>
              <a:buSzPct val="60000"/>
              <a:buFont typeface="Webdings" panose="05030102010509060703" pitchFamily="18" charset="2"/>
              <a:buChar char="Y"/>
            </a:pPr>
            <a:r>
              <a:rPr lang="nl-NL" altLang="nl-NL" sz="2800">
                <a:latin typeface="Trebuchet MS" panose="020B0603020202020204" pitchFamily="34" charset="0"/>
                <a:cs typeface="Tahoma" panose="020B0604030504040204" pitchFamily="34" charset="0"/>
              </a:rPr>
              <a:t>ICD deactiveren?</a:t>
            </a:r>
          </a:p>
          <a:p>
            <a:endParaRPr lang="nl-NL" altLang="nl-NL">
              <a:latin typeface="Trebuchet MS" panose="020B0603020202020204" pitchFamily="34" charset="0"/>
            </a:endParaRPr>
          </a:p>
        </p:txBody>
      </p:sp>
      <p:pic>
        <p:nvPicPr>
          <p:cNvPr id="104452" name="Afbeelding 4">
            <a:extLst>
              <a:ext uri="{FF2B5EF4-FFF2-40B4-BE49-F238E27FC236}">
                <a16:creationId xmlns:a16="http://schemas.microsoft.com/office/drawing/2014/main" id="{669CB9AD-8E38-4A0D-A7E8-CF9465141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6498" name="Titel 1">
            <a:extLst>
              <a:ext uri="{FF2B5EF4-FFF2-40B4-BE49-F238E27FC236}">
                <a16:creationId xmlns:a16="http://schemas.microsoft.com/office/drawing/2014/main" id="{7F5004E1-F180-44E4-8B40-9AD5FFEDCEF3}"/>
              </a:ext>
            </a:extLst>
          </p:cNvPr>
          <p:cNvSpPr>
            <a:spLocks noGrp="1"/>
          </p:cNvSpPr>
          <p:nvPr>
            <p:ph type="title"/>
          </p:nvPr>
        </p:nvSpPr>
        <p:spPr/>
        <p:txBody>
          <a:bodyPr/>
          <a:lstStyle/>
          <a:p>
            <a:pPr algn="l"/>
            <a:r>
              <a:rPr lang="nl-NL" altLang="nl-NL">
                <a:solidFill>
                  <a:srgbClr val="E51B24"/>
                </a:solidFill>
                <a:latin typeface="Calibri" panose="020F0502020204030204" pitchFamily="34" charset="0"/>
                <a:cs typeface="Tahoma" panose="020B0604030504040204" pitchFamily="34" charset="0"/>
              </a:rPr>
              <a:t>Randvoorwaarden</a:t>
            </a:r>
          </a:p>
        </p:txBody>
      </p:sp>
      <p:sp>
        <p:nvSpPr>
          <p:cNvPr id="64515" name="Tijdelijke aanduiding voor inhoud 2">
            <a:extLst>
              <a:ext uri="{FF2B5EF4-FFF2-40B4-BE49-F238E27FC236}">
                <a16:creationId xmlns:a16="http://schemas.microsoft.com/office/drawing/2014/main" id="{9DB6A32B-4B45-4491-BC27-5F82E72871B6}"/>
              </a:ext>
            </a:extLst>
          </p:cNvPr>
          <p:cNvSpPr>
            <a:spLocks noGrp="1"/>
          </p:cNvSpPr>
          <p:nvPr>
            <p:ph idx="1"/>
          </p:nvPr>
        </p:nvSpPr>
        <p:spPr>
          <a:xfrm>
            <a:off x="1258888" y="1700213"/>
            <a:ext cx="6624637" cy="4525962"/>
          </a:xfrm>
        </p:spPr>
        <p:txBody>
          <a:bodyPr/>
          <a:lstStyle/>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Kennis:</a:t>
            </a:r>
            <a:br>
              <a:rPr lang="nl-NL" altLang="nl-NL" sz="2400">
                <a:latin typeface="Calibri" panose="020F0502020204030204" pitchFamily="34" charset="0"/>
                <a:cs typeface="Tahoma" panose="020B0604030504040204" pitchFamily="34" charset="0"/>
              </a:rPr>
            </a:br>
            <a:r>
              <a:rPr lang="nl-NL" altLang="nl-NL" sz="2400">
                <a:latin typeface="Calibri" panose="020F0502020204030204" pitchFamily="34" charset="0"/>
                <a:cs typeface="Tahoma" panose="020B0604030504040204" pitchFamily="34" charset="0"/>
              </a:rPr>
              <a:t>- Oorzaak</a:t>
            </a:r>
            <a:br>
              <a:rPr lang="nl-NL" altLang="nl-NL" sz="2400">
                <a:latin typeface="Calibri" panose="020F0502020204030204" pitchFamily="34" charset="0"/>
                <a:cs typeface="Tahoma" panose="020B0604030504040204" pitchFamily="34" charset="0"/>
              </a:rPr>
            </a:br>
            <a:r>
              <a:rPr lang="nl-NL" altLang="nl-NL" sz="2400">
                <a:latin typeface="Calibri" panose="020F0502020204030204" pitchFamily="34" charset="0"/>
                <a:cs typeface="Tahoma" panose="020B0604030504040204" pitchFamily="34" charset="0"/>
              </a:rPr>
              <a:t>- Belang van ECG en (NT-pro)BNP</a:t>
            </a:r>
            <a:br>
              <a:rPr lang="nl-NL" altLang="nl-NL" sz="2400">
                <a:latin typeface="Calibri" panose="020F0502020204030204" pitchFamily="34" charset="0"/>
                <a:cs typeface="Tahoma" panose="020B0604030504040204" pitchFamily="34" charset="0"/>
              </a:rPr>
            </a:br>
            <a:r>
              <a:rPr lang="nl-NL" altLang="nl-NL" sz="2400">
                <a:latin typeface="Calibri" panose="020F0502020204030204" pitchFamily="34" charset="0"/>
                <a:cs typeface="Tahoma" panose="020B0604030504040204" pitchFamily="34" charset="0"/>
              </a:rPr>
              <a:t> -Verschil HF-PEF en HF-REF</a:t>
            </a:r>
            <a:br>
              <a:rPr lang="nl-NL" altLang="nl-NL" sz="2400">
                <a:latin typeface="Calibri" panose="020F0502020204030204" pitchFamily="34" charset="0"/>
                <a:cs typeface="Tahoma" panose="020B0604030504040204" pitchFamily="34" charset="0"/>
              </a:rPr>
            </a:br>
            <a:r>
              <a:rPr lang="nl-NL" altLang="nl-NL" sz="2400">
                <a:latin typeface="Calibri" panose="020F0502020204030204" pitchFamily="34" charset="0"/>
                <a:cs typeface="Tahoma" panose="020B0604030504040204" pitchFamily="34" charset="0"/>
              </a:rPr>
              <a:t> -Behandeling en overleg</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POH speelt centrale rol bij controles</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Goede regionale afspraken 1</a:t>
            </a:r>
            <a:r>
              <a:rPr lang="nl-NL" altLang="nl-NL" sz="2400" baseline="30000">
                <a:latin typeface="Calibri" panose="020F0502020204030204" pitchFamily="34" charset="0"/>
                <a:cs typeface="Tahoma" panose="020B0604030504040204" pitchFamily="34" charset="0"/>
              </a:rPr>
              <a:t>e</a:t>
            </a:r>
            <a:r>
              <a:rPr lang="nl-NL" altLang="nl-NL" sz="2400">
                <a:latin typeface="Calibri" panose="020F0502020204030204" pitchFamily="34" charset="0"/>
                <a:cs typeface="Tahoma" panose="020B0604030504040204" pitchFamily="34" charset="0"/>
              </a:rPr>
              <a:t>-2</a:t>
            </a:r>
            <a:r>
              <a:rPr lang="nl-NL" altLang="nl-NL" sz="2400" baseline="30000">
                <a:latin typeface="Calibri" panose="020F0502020204030204" pitchFamily="34" charset="0"/>
                <a:cs typeface="Tahoma" panose="020B0604030504040204" pitchFamily="34" charset="0"/>
              </a:rPr>
              <a:t>e</a:t>
            </a:r>
            <a:r>
              <a:rPr lang="nl-NL" altLang="nl-NL" sz="2400">
                <a:latin typeface="Calibri" panose="020F0502020204030204" pitchFamily="34" charset="0"/>
                <a:cs typeface="Tahoma" panose="020B0604030504040204" pitchFamily="34" charset="0"/>
              </a:rPr>
              <a:t> lijn</a:t>
            </a:r>
            <a:br>
              <a:rPr lang="nl-NL" altLang="nl-NL" sz="2400">
                <a:latin typeface="Calibri" panose="020F0502020204030204" pitchFamily="34" charset="0"/>
                <a:cs typeface="Tahoma" panose="020B0604030504040204" pitchFamily="34" charset="0"/>
              </a:rPr>
            </a:br>
            <a:endParaRPr lang="nl-NL" altLang="nl-NL" sz="2400">
              <a:latin typeface="Calibri" panose="020F0502020204030204" pitchFamily="34" charset="0"/>
              <a:cs typeface="Tahoma" panose="020B0604030504040204" pitchFamily="34" charset="0"/>
            </a:endParaRPr>
          </a:p>
          <a:p>
            <a:pPr>
              <a:buSzPct val="60000"/>
              <a:buFont typeface="Webdings" panose="05030102010509060703" pitchFamily="18" charset="2"/>
              <a:buChar char="Y"/>
            </a:pPr>
            <a:r>
              <a:rPr lang="nl-NL" altLang="nl-NL" sz="2400">
                <a:latin typeface="Calibri" panose="020F0502020204030204" pitchFamily="34" charset="0"/>
                <a:cs typeface="Tahoma" panose="020B0604030504040204" pitchFamily="34" charset="0"/>
              </a:rPr>
              <a:t>Complexe zorg: gestructureerd programma</a:t>
            </a:r>
          </a:p>
        </p:txBody>
      </p:sp>
      <p:pic>
        <p:nvPicPr>
          <p:cNvPr id="106500" name="Afbeelding 4">
            <a:extLst>
              <a:ext uri="{FF2B5EF4-FFF2-40B4-BE49-F238E27FC236}">
                <a16:creationId xmlns:a16="http://schemas.microsoft.com/office/drawing/2014/main" id="{B2359EA1-EB91-414D-837D-737CC741F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7522" name="Titel 1">
            <a:extLst>
              <a:ext uri="{FF2B5EF4-FFF2-40B4-BE49-F238E27FC236}">
                <a16:creationId xmlns:a16="http://schemas.microsoft.com/office/drawing/2014/main" id="{E3D4CA83-8E79-498A-9C96-9EFEA14B0212}"/>
              </a:ext>
            </a:extLst>
          </p:cNvPr>
          <p:cNvSpPr>
            <a:spLocks noGrp="1"/>
          </p:cNvSpPr>
          <p:nvPr>
            <p:ph type="title"/>
          </p:nvPr>
        </p:nvSpPr>
        <p:spPr/>
        <p:txBody>
          <a:bodyPr/>
          <a:lstStyle/>
          <a:p>
            <a:r>
              <a:rPr lang="nl-NL" altLang="nl-NL">
                <a:solidFill>
                  <a:srgbClr val="E51B24"/>
                </a:solidFill>
                <a:latin typeface="Calibri" panose="020F0502020204030204" pitchFamily="34" charset="0"/>
              </a:rPr>
              <a:t>Hartfalenteam</a:t>
            </a:r>
          </a:p>
        </p:txBody>
      </p:sp>
      <p:sp>
        <p:nvSpPr>
          <p:cNvPr id="107523" name="Tijdelijke aanduiding voor inhoud 2">
            <a:extLst>
              <a:ext uri="{FF2B5EF4-FFF2-40B4-BE49-F238E27FC236}">
                <a16:creationId xmlns:a16="http://schemas.microsoft.com/office/drawing/2014/main" id="{60A4DA94-B387-4A66-977A-4CD89531D924}"/>
              </a:ext>
            </a:extLst>
          </p:cNvPr>
          <p:cNvSpPr>
            <a:spLocks noGrp="1"/>
          </p:cNvSpPr>
          <p:nvPr>
            <p:ph idx="1"/>
          </p:nvPr>
        </p:nvSpPr>
        <p:spPr>
          <a:xfrm>
            <a:off x="539750" y="1628775"/>
            <a:ext cx="8229600" cy="5473700"/>
          </a:xfrm>
        </p:spPr>
        <p:txBody>
          <a:bodyPr/>
          <a:lstStyle/>
          <a:p>
            <a:pPr>
              <a:buSzPct val="60000"/>
              <a:buFont typeface="Webdings" panose="05030102010509060703" pitchFamily="18" charset="2"/>
              <a:buChar char="Y"/>
            </a:pPr>
            <a:r>
              <a:rPr lang="nl-NL" altLang="nl-NL" sz="2800">
                <a:latin typeface="Calibri" panose="020F0502020204030204" pitchFamily="34" charset="0"/>
              </a:rPr>
              <a:t>Huisarts en POH</a:t>
            </a:r>
          </a:p>
          <a:p>
            <a:pPr>
              <a:buSzPct val="60000"/>
              <a:buFont typeface="Webdings" panose="05030102010509060703" pitchFamily="18" charset="2"/>
              <a:buChar char="Y"/>
            </a:pPr>
            <a:r>
              <a:rPr lang="nl-NL" altLang="nl-NL" sz="2800">
                <a:latin typeface="Calibri" panose="020F0502020204030204" pitchFamily="34" charset="0"/>
              </a:rPr>
              <a:t>Cardioloog </a:t>
            </a:r>
          </a:p>
          <a:p>
            <a:pPr>
              <a:buSzPct val="60000"/>
              <a:buFont typeface="Webdings" panose="05030102010509060703" pitchFamily="18" charset="2"/>
              <a:buChar char="Y"/>
            </a:pPr>
            <a:r>
              <a:rPr lang="nl-NL" altLang="nl-NL" sz="2800">
                <a:latin typeface="Calibri" panose="020F0502020204030204" pitchFamily="34" charset="0"/>
              </a:rPr>
              <a:t>HartfalenVPK/verpleegkundig specialist</a:t>
            </a:r>
          </a:p>
          <a:p>
            <a:pPr>
              <a:buSzPct val="60000"/>
              <a:buFont typeface="Webdings" panose="05030102010509060703" pitchFamily="18" charset="2"/>
              <a:buChar char="Y"/>
            </a:pPr>
            <a:r>
              <a:rPr lang="nl-NL" altLang="nl-NL" sz="2800">
                <a:latin typeface="Calibri" panose="020F0502020204030204" pitchFamily="34" charset="0"/>
              </a:rPr>
              <a:t>Apotheker</a:t>
            </a:r>
          </a:p>
          <a:p>
            <a:pPr>
              <a:buSzPct val="60000"/>
              <a:buFont typeface="Webdings" panose="05030102010509060703" pitchFamily="18" charset="2"/>
              <a:buChar char="Y"/>
            </a:pPr>
            <a:r>
              <a:rPr lang="nl-NL" altLang="nl-NL" sz="2800">
                <a:latin typeface="Calibri" panose="020F0502020204030204" pitchFamily="34" charset="0"/>
              </a:rPr>
              <a:t>Diëtist</a:t>
            </a:r>
          </a:p>
          <a:p>
            <a:pPr>
              <a:buSzPct val="60000"/>
              <a:buFont typeface="Webdings" panose="05030102010509060703" pitchFamily="18" charset="2"/>
              <a:buChar char="Y"/>
            </a:pPr>
            <a:r>
              <a:rPr lang="nl-NL" altLang="nl-NL" sz="2800">
                <a:latin typeface="Calibri" panose="020F0502020204030204" pitchFamily="34" charset="0"/>
              </a:rPr>
              <a:t>Fysiotherapeut</a:t>
            </a:r>
          </a:p>
          <a:p>
            <a:pPr>
              <a:buSzPct val="60000"/>
              <a:buFont typeface="Webdings" panose="05030102010509060703" pitchFamily="18" charset="2"/>
              <a:buChar char="Y"/>
            </a:pPr>
            <a:r>
              <a:rPr lang="nl-NL" altLang="nl-NL" sz="2800">
                <a:latin typeface="Calibri" panose="020F0502020204030204" pitchFamily="34" charset="0"/>
              </a:rPr>
              <a:t>Maatschappelijk werker</a:t>
            </a:r>
          </a:p>
          <a:p>
            <a:pPr>
              <a:buSzPct val="60000"/>
              <a:buFont typeface="Webdings" panose="05030102010509060703" pitchFamily="18" charset="2"/>
              <a:buChar char="Y"/>
            </a:pPr>
            <a:r>
              <a:rPr lang="nl-NL" altLang="nl-NL" sz="2800">
                <a:latin typeface="Calibri" panose="020F0502020204030204" pitchFamily="34" charset="0"/>
              </a:rPr>
              <a:t>Psycholoog/psychiater</a:t>
            </a:r>
          </a:p>
          <a:p>
            <a:pPr>
              <a:buSzPct val="60000"/>
              <a:buFont typeface="Webdings" panose="05030102010509060703" pitchFamily="18" charset="2"/>
              <a:buChar char="Y"/>
            </a:pPr>
            <a:endParaRPr lang="nl-NL" altLang="nl-NL">
              <a:latin typeface="Calibri" panose="020F0502020204030204" pitchFamily="34" charset="0"/>
            </a:endParaRPr>
          </a:p>
        </p:txBody>
      </p:sp>
      <p:pic>
        <p:nvPicPr>
          <p:cNvPr id="107524" name="Afbeelding 4">
            <a:extLst>
              <a:ext uri="{FF2B5EF4-FFF2-40B4-BE49-F238E27FC236}">
                <a16:creationId xmlns:a16="http://schemas.microsoft.com/office/drawing/2014/main" id="{8DD83878-9596-4290-9F47-EEF030E75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8546" name="Titel 1">
            <a:extLst>
              <a:ext uri="{FF2B5EF4-FFF2-40B4-BE49-F238E27FC236}">
                <a16:creationId xmlns:a16="http://schemas.microsoft.com/office/drawing/2014/main" id="{03013913-90B1-4B4A-B65F-78CE7AE23827}"/>
              </a:ext>
            </a:extLst>
          </p:cNvPr>
          <p:cNvSpPr>
            <a:spLocks noGrp="1"/>
          </p:cNvSpPr>
          <p:nvPr>
            <p:ph type="title"/>
          </p:nvPr>
        </p:nvSpPr>
        <p:spPr>
          <a:xfrm>
            <a:off x="395288" y="620713"/>
            <a:ext cx="8504237" cy="739775"/>
          </a:xfrm>
        </p:spPr>
        <p:txBody>
          <a:bodyPr/>
          <a:lstStyle/>
          <a:p>
            <a:r>
              <a:rPr lang="nl-NL" altLang="nl-NL" sz="4800">
                <a:solidFill>
                  <a:srgbClr val="E51B24"/>
                </a:solidFill>
                <a:latin typeface="Calibri" panose="020F0502020204030204" pitchFamily="34" charset="0"/>
              </a:rPr>
              <a:t>Patiënt centraal !</a:t>
            </a:r>
          </a:p>
        </p:txBody>
      </p:sp>
      <p:pic>
        <p:nvPicPr>
          <p:cNvPr id="108547" name="Afbeelding 4">
            <a:extLst>
              <a:ext uri="{FF2B5EF4-FFF2-40B4-BE49-F238E27FC236}">
                <a16:creationId xmlns:a16="http://schemas.microsoft.com/office/drawing/2014/main" id="{1DB19656-F000-4DB3-9C9F-525F54C28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17BAB08D-21B5-4E5F-89BE-C0CC6C63BC83}"/>
              </a:ext>
            </a:extLst>
          </p:cNvPr>
          <p:cNvPicPr>
            <a:picLocks noChangeAspect="1"/>
          </p:cNvPicPr>
          <p:nvPr/>
        </p:nvPicPr>
        <p:blipFill>
          <a:blip r:embed="rId4"/>
          <a:stretch>
            <a:fillRect/>
          </a:stretch>
        </p:blipFill>
        <p:spPr>
          <a:xfrm>
            <a:off x="0" y="2571750"/>
            <a:ext cx="9144000" cy="1714500"/>
          </a:xfrm>
          <a:prstGeom prst="rect">
            <a:avLst/>
          </a:prstGeom>
        </p:spPr>
      </p:pic>
    </p:spTree>
  </p:cSld>
  <p:clrMapOvr>
    <a:masterClrMapping/>
  </p:clrMapOvr>
  <p:transition spd="slow">
    <p:blinds dir="vert"/>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0594" name="Titel 1">
            <a:extLst>
              <a:ext uri="{FF2B5EF4-FFF2-40B4-BE49-F238E27FC236}">
                <a16:creationId xmlns:a16="http://schemas.microsoft.com/office/drawing/2014/main" id="{46618A29-D693-45F8-9379-3990BC00D876}"/>
              </a:ext>
            </a:extLst>
          </p:cNvPr>
          <p:cNvSpPr>
            <a:spLocks noGrp="1"/>
          </p:cNvSpPr>
          <p:nvPr>
            <p:ph type="title"/>
          </p:nvPr>
        </p:nvSpPr>
        <p:spPr>
          <a:xfrm>
            <a:off x="395288" y="2276475"/>
            <a:ext cx="8504237" cy="1223963"/>
          </a:xfrm>
        </p:spPr>
        <p:txBody>
          <a:bodyPr/>
          <a:lstStyle/>
          <a:p>
            <a:r>
              <a:rPr lang="nl-NL" altLang="nl-NL">
                <a:solidFill>
                  <a:srgbClr val="E51B24"/>
                </a:solidFill>
                <a:latin typeface="Calibri" panose="020F0502020204030204" pitchFamily="34" charset="0"/>
              </a:rPr>
              <a:t>Vragen</a:t>
            </a:r>
            <a:r>
              <a:rPr lang="nl-NL" altLang="nl-NL">
                <a:solidFill>
                  <a:srgbClr val="E51B24"/>
                </a:solidFill>
                <a:latin typeface="Trebuchet MS" panose="020B0603020202020204" pitchFamily="34" charset="0"/>
              </a:rPr>
              <a:t> ???</a:t>
            </a:r>
          </a:p>
        </p:txBody>
      </p:sp>
      <p:pic>
        <p:nvPicPr>
          <p:cNvPr id="110595" name="Afbeelding 3">
            <a:extLst>
              <a:ext uri="{FF2B5EF4-FFF2-40B4-BE49-F238E27FC236}">
                <a16:creationId xmlns:a16="http://schemas.microsoft.com/office/drawing/2014/main" id="{A72040CD-4DC5-4C79-82F2-413BF3EC6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7024837791648B84E177EC5B3150B" ma:contentTypeVersion="13" ma:contentTypeDescription="Een nieuw document maken." ma:contentTypeScope="" ma:versionID="f7af680af76a5dd685cad336117e75c3">
  <xsd:schema xmlns:xsd="http://www.w3.org/2001/XMLSchema" xmlns:xs="http://www.w3.org/2001/XMLSchema" xmlns:p="http://schemas.microsoft.com/office/2006/metadata/properties" xmlns:ns2="e301fa2d-d93c-40ba-a860-c72b347e1a51" xmlns:ns3="e99e78b4-9696-451c-9334-28c9b695d1c3" targetNamespace="http://schemas.microsoft.com/office/2006/metadata/properties" ma:root="true" ma:fieldsID="ec5bcf9721835940cf41291965ebc93e" ns2:_="" ns3:_="">
    <xsd:import namespace="e301fa2d-d93c-40ba-a860-c72b347e1a51"/>
    <xsd:import namespace="e99e78b4-9696-451c-9334-28c9b695d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1fa2d-d93c-40ba-a860-c72b347e1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9e78b4-9696-451c-9334-28c9b695d1c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A473EF-9C06-4522-B55A-2D2A9532CA4D}"/>
</file>

<file path=customXml/itemProps2.xml><?xml version="1.0" encoding="utf-8"?>
<ds:datastoreItem xmlns:ds="http://schemas.openxmlformats.org/officeDocument/2006/customXml" ds:itemID="{BAD9BB80-91FF-4024-9898-42F9DE7A7CBB}"/>
</file>

<file path=customXml/itemProps3.xml><?xml version="1.0" encoding="utf-8"?>
<ds:datastoreItem xmlns:ds="http://schemas.openxmlformats.org/officeDocument/2006/customXml" ds:itemID="{47BD7788-D8DE-4E2E-9DF7-569C5B00840E}"/>
</file>

<file path=docProps/app.xml><?xml version="1.0" encoding="utf-8"?>
<Properties xmlns="http://schemas.openxmlformats.org/officeDocument/2006/extended-properties" xmlns:vt="http://schemas.openxmlformats.org/officeDocument/2006/docPropsVTypes">
  <TotalTime>547</TotalTime>
  <Words>4641</Words>
  <Application>Microsoft Office PowerPoint</Application>
  <PresentationFormat>Diavoorstelling (4:3)</PresentationFormat>
  <Paragraphs>698</Paragraphs>
  <Slides>94</Slides>
  <Notes>89</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94</vt:i4>
      </vt:variant>
    </vt:vector>
  </HeadingPairs>
  <TitlesOfParts>
    <vt:vector size="107" baseType="lpstr">
      <vt:lpstr>Arial</vt:lpstr>
      <vt:lpstr>Arial Unicode MS</vt:lpstr>
      <vt:lpstr>Calibri</vt:lpstr>
      <vt:lpstr>Calisto MT</vt:lpstr>
      <vt:lpstr>Tahoma</vt:lpstr>
      <vt:lpstr>Times New Roman</vt:lpstr>
      <vt:lpstr>Trebuchet MS</vt:lpstr>
      <vt:lpstr>Verdana</vt:lpstr>
      <vt:lpstr>Webdings</vt:lpstr>
      <vt:lpstr>Wingdings</vt:lpstr>
      <vt:lpstr>Standaardontwerp</vt:lpstr>
      <vt:lpstr>1_Standaardontwerp</vt:lpstr>
      <vt:lpstr>2_Standaardontwerp</vt:lpstr>
      <vt:lpstr>PowerPoint-presentatie</vt:lpstr>
      <vt:lpstr>Disclosure</vt:lpstr>
      <vt:lpstr>Programma</vt:lpstr>
      <vt:lpstr>Ziektebeeld</vt:lpstr>
      <vt:lpstr>Hartfalen</vt:lpstr>
      <vt:lpstr>Mechanisme</vt:lpstr>
      <vt:lpstr>“Neurohormonale activatie”</vt:lpstr>
      <vt:lpstr>PowerPoint-presentatie</vt:lpstr>
      <vt:lpstr>Neurohormonale activatie:  de effecten</vt:lpstr>
      <vt:lpstr>Enkele cijfers</vt:lpstr>
      <vt:lpstr>Hoeveel patiënten met hartfalen?</vt:lpstr>
      <vt:lpstr>Invloed van hartfalen</vt:lpstr>
      <vt:lpstr>Sterfte aan hartfalen</vt:lpstr>
      <vt:lpstr>Aantal sterfgevallen aan hart- en vaatziekten naar ziektebeeld en geslacht in Nederland in 2019</vt:lpstr>
      <vt:lpstr>Prognose</vt:lpstr>
      <vt:lpstr>Risicofactoren voor  zeer slechte prognose</vt:lpstr>
      <vt:lpstr>Overlijden bij hartfalen</vt:lpstr>
      <vt:lpstr>Oorzaak Hartfalen:</vt:lpstr>
      <vt:lpstr>Systole en diastole</vt:lpstr>
      <vt:lpstr>Indeling HF</vt:lpstr>
      <vt:lpstr>Ejectiefractie (EF)</vt:lpstr>
      <vt:lpstr>Ejectiefractie (EF)</vt:lpstr>
      <vt:lpstr>PowerPoint-presentatie</vt:lpstr>
      <vt:lpstr>PowerPoint-presentatie</vt:lpstr>
      <vt:lpstr>PowerPoint-presentatie</vt:lpstr>
      <vt:lpstr>PowerPoint-presentatie</vt:lpstr>
      <vt:lpstr>PowerPoint-presentatie</vt:lpstr>
      <vt:lpstr>PowerPoint-presentatie</vt:lpstr>
      <vt:lpstr>Indeling hartfalen</vt:lpstr>
      <vt:lpstr>Indeling hartfalen</vt:lpstr>
      <vt:lpstr>Oorzaken Hartfalen</vt:lpstr>
      <vt:lpstr>Risicogroepen</vt:lpstr>
      <vt:lpstr>Risicogroepen</vt:lpstr>
      <vt:lpstr>Diagnostiek hartfalen</vt:lpstr>
      <vt:lpstr>Definitie  HF-REF en HF-PEF </vt:lpstr>
      <vt:lpstr>Klachten</vt:lpstr>
      <vt:lpstr>Lichamelijk onderzoek</vt:lpstr>
      <vt:lpstr>Verhoogde centraal veneuze druk (CVD)</vt:lpstr>
      <vt:lpstr>Verhoogde CVD</vt:lpstr>
      <vt:lpstr>Oedeem</vt:lpstr>
      <vt:lpstr>Algoritme diagnostiek HF</vt:lpstr>
      <vt:lpstr>Aanvullend onderzoek</vt:lpstr>
      <vt:lpstr>Electrocardiogram</vt:lpstr>
      <vt:lpstr>BNP/NT-proBNP</vt:lpstr>
      <vt:lpstr>Andere redenen voor BNP-stijging</vt:lpstr>
      <vt:lpstr>Betekenis aanvullend onderzoek</vt:lpstr>
      <vt:lpstr>Algoritme diagnostiek HF</vt:lpstr>
      <vt:lpstr>PowerPoint-presentatie</vt:lpstr>
      <vt:lpstr>PowerPoint-presentatie</vt:lpstr>
      <vt:lpstr>Echocardiografie</vt:lpstr>
      <vt:lpstr>PowerPoint-presentatie</vt:lpstr>
      <vt:lpstr>Bij de cardioloog</vt:lpstr>
      <vt:lpstr>Ziekenhuis</vt:lpstr>
      <vt:lpstr>Behandeling van hartfalen</vt:lpstr>
      <vt:lpstr>Niet-medicamenteuze behandeling</vt:lpstr>
      <vt:lpstr>Medicamenteuze behandeling  van HF-REF (en HF-mREF)</vt:lpstr>
      <vt:lpstr>Diuretica </vt:lpstr>
      <vt:lpstr>ACE-remmers –  Angiotensine receptorblokkers</vt:lpstr>
      <vt:lpstr>Bètablokkers</vt:lpstr>
      <vt:lpstr>Aandachtspunten B-blokkers</vt:lpstr>
      <vt:lpstr>SGLT2-remmers</vt:lpstr>
      <vt:lpstr>SGLT2-remmers</vt:lpstr>
      <vt:lpstr>Ivabradine (Procoralan)</vt:lpstr>
      <vt:lpstr>  ARNI (Angiotensin Receptor-Neprilysin Inhibitor) </vt:lpstr>
      <vt:lpstr>NP-systeem en het RAAS-systeem</vt:lpstr>
      <vt:lpstr>Overige medicatie </vt:lpstr>
      <vt:lpstr> Medicatie die wordt afgeraden  </vt:lpstr>
      <vt:lpstr>Nieuwe ontwikkelingen HF-REF</vt:lpstr>
      <vt:lpstr>Medicamenteuze behandeling  van HF-PEF</vt:lpstr>
      <vt:lpstr>Behandeling  van HF-PEF</vt:lpstr>
      <vt:lpstr>Eerste lijn</vt:lpstr>
      <vt:lpstr>Vraagstelling</vt:lpstr>
      <vt:lpstr>Terug naar de eerste lijn?</vt:lpstr>
      <vt:lpstr>Controles eerste lijn</vt:lpstr>
      <vt:lpstr>NYHA classificatie van HF</vt:lpstr>
      <vt:lpstr>Controles eerste lijn</vt:lpstr>
      <vt:lpstr>Bibber, bibber</vt:lpstr>
      <vt:lpstr>Inventarisatieconsult POH</vt:lpstr>
      <vt:lpstr>Eerste consult POH (vervolg)</vt:lpstr>
      <vt:lpstr>Website</vt:lpstr>
      <vt:lpstr>Website</vt:lpstr>
      <vt:lpstr>Controles POH</vt:lpstr>
      <vt:lpstr>Controles POH</vt:lpstr>
      <vt:lpstr>Instructie patiënt</vt:lpstr>
      <vt:lpstr> Overleg huisarts  na elke controle !! </vt:lpstr>
      <vt:lpstr>Aandachtspunten overleg:</vt:lpstr>
      <vt:lpstr>Overleg met tweede lijn</vt:lpstr>
      <vt:lpstr>Bijzondere groepen</vt:lpstr>
      <vt:lpstr>Zeer kwetsbare ouderen</vt:lpstr>
      <vt:lpstr>Palliatief hartfalen</vt:lpstr>
      <vt:lpstr>Randvoorwaarden</vt:lpstr>
      <vt:lpstr>Hartfalenteam</vt:lpstr>
      <vt:lpstr>Patiënt centraal !</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Ledenvergadering  20 november 2011</dc:title>
  <dc:creator>H.J. van Duijn</dc:creator>
  <cp:lastModifiedBy>HJvDuijn</cp:lastModifiedBy>
  <cp:revision>196</cp:revision>
  <cp:lastPrinted>2016-10-14T18:08:42Z</cp:lastPrinted>
  <dcterms:created xsi:type="dcterms:W3CDTF">2011-11-20T16:07:50Z</dcterms:created>
  <dcterms:modified xsi:type="dcterms:W3CDTF">2022-01-31T19:54:41Z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0x01010091F7024837791648B84E177EC5B3150B</vt:lpwstr>
  </property>
</Properties>
</file>